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56" r:id="rId2"/>
    <p:sldId id="288" r:id="rId3"/>
    <p:sldId id="299" r:id="rId4"/>
    <p:sldId id="277" r:id="rId5"/>
    <p:sldId id="287" r:id="rId6"/>
    <p:sldId id="315" r:id="rId7"/>
    <p:sldId id="302" r:id="rId8"/>
    <p:sldId id="314" r:id="rId9"/>
    <p:sldId id="313" r:id="rId10"/>
    <p:sldId id="276" r:id="rId11"/>
    <p:sldId id="309" r:id="rId12"/>
    <p:sldId id="31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87567" autoAdjust="0"/>
  </p:normalViewPr>
  <p:slideViewPr>
    <p:cSldViewPr>
      <p:cViewPr>
        <p:scale>
          <a:sx n="80" d="100"/>
          <a:sy n="80" d="100"/>
        </p:scale>
        <p:origin x="-11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33332-04A4-467E-9358-E3A6BBCA3CB8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21F225-5891-4683-8900-054C20A42A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5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1F225-5891-4683-8900-054C20A42AE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334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DB89517-EAC1-4432-9745-A8155D11D85A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7F87E14-C8EB-4A51-AF9B-676A57764AC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573087" y="2667469"/>
            <a:ext cx="6470381" cy="120430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Р</a:t>
            </a:r>
            <a:r>
              <a:rPr lang="ru-RU" sz="3600" b="1" dirty="0" smtClean="0">
                <a:solidFill>
                  <a:srgbClr val="002060"/>
                </a:solidFill>
              </a:rPr>
              <a:t>иски,  связанные </a:t>
            </a:r>
            <a:r>
              <a:rPr lang="ru-RU" sz="3600" b="1" dirty="0">
                <a:solidFill>
                  <a:srgbClr val="002060"/>
                </a:solidFill>
              </a:rPr>
              <a:t>с химическими веществами, 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во время и после наводнений.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2368320" y="3409665"/>
            <a:ext cx="6511131" cy="54585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Петрова  Людмила, директор 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ОО «Ангел», г.Атбасар, </a:t>
            </a: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азахстан   </a:t>
            </a:r>
            <a:endParaRPr lang="ru-RU" sz="28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6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568952" cy="4776644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Оценить  эффективность реализации </a:t>
            </a: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разработанных и проводимых мероприятий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Оценить </a:t>
            </a: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выполнение </a:t>
            </a: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норм </a:t>
            </a:r>
            <a:r>
              <a:rPr lang="ru-RU" sz="2200" b="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Орхусской</a:t>
            </a: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Конвенции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Наладить координацию  </a:t>
            </a: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международными </a:t>
            </a: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организациями, а также  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Выявлять  факты неэффективного использования </a:t>
            </a: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средств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Повышать социальную активность населения и роль общественного участия </a:t>
            </a:r>
            <a:endParaRPr lang="ru-RU" sz="22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Создавать  конструктивный диалог </a:t>
            </a:r>
            <a:r>
              <a:rPr lang="ru-RU" sz="2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между представителями власти и общественностью/снижение социального </a:t>
            </a:r>
            <a:r>
              <a:rPr lang="ru-R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напряжения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Найти совместные пути решения проблемы. Необходимо привлекать квалифицированных экспертов, которых, к сожалению, не достаточно в Казахстане</a:t>
            </a:r>
            <a:endParaRPr lang="ru-RU" sz="22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000" b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Для предотвращения наводнений необходимо участие общественности, что  позволит</a:t>
            </a:r>
            <a:r>
              <a:rPr lang="ru-RU" sz="2800" dirty="0">
                <a:solidFill>
                  <a:schemeClr val="bg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6115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496855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Очистка реки </a:t>
            </a:r>
            <a:r>
              <a:rPr lang="ru-RU" dirty="0" err="1" smtClean="0"/>
              <a:t>Жабай</a:t>
            </a:r>
            <a:r>
              <a:rPr lang="ru-RU" dirty="0" smtClean="0"/>
              <a:t>, дноуглубительные работы, выпрямление русла реки. </a:t>
            </a:r>
          </a:p>
          <a:p>
            <a:r>
              <a:rPr lang="ru-RU" dirty="0" smtClean="0"/>
              <a:t>Берегоукрепительные работы, в том числе капитальное </a:t>
            </a:r>
            <a:r>
              <a:rPr lang="ru-RU" dirty="0" err="1" smtClean="0"/>
              <a:t>берегоукрепление</a:t>
            </a:r>
            <a:r>
              <a:rPr lang="ru-RU" dirty="0" smtClean="0"/>
              <a:t> с </a:t>
            </a:r>
            <a:r>
              <a:rPr lang="ru-RU" dirty="0"/>
              <a:t>использованием специальных технологий и материалов, гарантирующих максимальный эффект при защите прибрежной </a:t>
            </a:r>
            <a:r>
              <a:rPr lang="ru-RU" dirty="0" smtClean="0"/>
              <a:t>зоны, с применением </a:t>
            </a:r>
            <a:r>
              <a:rPr lang="ru-RU" dirty="0"/>
              <a:t>гидротехнических сортов бетона, габионов, шпунтов, специальных объемных железобетонных конструкций. Так же возможно наращивание береговой территории методом отсыпки грунтом и </a:t>
            </a:r>
            <a:r>
              <a:rPr lang="ru-RU" dirty="0" err="1"/>
              <a:t>гидронамывом</a:t>
            </a:r>
            <a:r>
              <a:rPr lang="ru-RU" dirty="0"/>
              <a:t>. Данные методы давно проверены и </a:t>
            </a:r>
            <a:r>
              <a:rPr lang="ru-RU" dirty="0" smtClean="0"/>
              <a:t>надежны, но очень дорогостоящие.</a:t>
            </a:r>
          </a:p>
          <a:p>
            <a:r>
              <a:rPr lang="ru-RU" dirty="0" smtClean="0"/>
              <a:t>Фермерам проводить осеннюю </a:t>
            </a:r>
            <a:r>
              <a:rPr lang="ru-RU" dirty="0"/>
              <a:t>культивацию </a:t>
            </a:r>
            <a:r>
              <a:rPr lang="ru-RU" dirty="0" smtClean="0"/>
              <a:t>полей (государству – субсидировать, снижая финансирование на дотации химикатов) </a:t>
            </a:r>
          </a:p>
          <a:p>
            <a:r>
              <a:rPr lang="ru-RU" dirty="0" smtClean="0"/>
              <a:t>Переселение  </a:t>
            </a:r>
            <a:r>
              <a:rPr lang="ru-RU" dirty="0"/>
              <a:t>всех жителей из прибрежной </a:t>
            </a:r>
            <a:r>
              <a:rPr lang="ru-RU" dirty="0" smtClean="0"/>
              <a:t>(представляющей угрозу для нормальной жизни ) зоны 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25272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Рекомендации для улучшения паводковой ситуации </a:t>
            </a:r>
            <a:r>
              <a:rPr lang="ru-RU" sz="3200" b="1" dirty="0" smtClean="0">
                <a:solidFill>
                  <a:schemeClr val="bg1"/>
                </a:solidFill>
              </a:rPr>
              <a:t>в </a:t>
            </a:r>
            <a:r>
              <a:rPr lang="ru-RU" sz="3200" b="1" dirty="0" err="1" smtClean="0">
                <a:solidFill>
                  <a:schemeClr val="bg1"/>
                </a:solidFill>
              </a:rPr>
              <a:t>Атбасарском</a:t>
            </a:r>
            <a:r>
              <a:rPr lang="ru-RU" sz="3200" b="1" dirty="0" smtClean="0">
                <a:solidFill>
                  <a:schemeClr val="bg1"/>
                </a:solidFill>
              </a:rPr>
              <a:t> районе и г.Атбасар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7956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Рекомендации для улучшения паводковой ситуации в Казахстане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7880980" cy="4776644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Разработать стратегический документ с учетом системного подхода не только внутри страны, но и в контексте глобальных изменений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Рассмотреть возможность запуска государственной Программы по снижению риска наводнений, в которой бы учитывались экологические мероприятия по оздоровлению рек, а также использование весенней воды для сельскохозяйственных нужд и учитывались бы риски от химических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загрязнний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Увеличить количество </a:t>
            </a:r>
            <a:r>
              <a:rPr lang="ru-RU" sz="24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гидропостов</a:t>
            </a: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Повышать </a:t>
            </a:r>
            <a:r>
              <a:rPr lang="ru-RU" sz="24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кадровый потенциал </a:t>
            </a: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нужных экспертов </a:t>
            </a:r>
            <a:r>
              <a:rPr lang="ru-RU" sz="24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специалистов </a:t>
            </a: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(увеличение </a:t>
            </a:r>
            <a:r>
              <a:rPr lang="ru-RU" sz="24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количества образовательных грантов на соответствующие специальности; </a:t>
            </a: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популяризация профессий и т.п.)</a:t>
            </a:r>
          </a:p>
          <a:p>
            <a:pPr>
              <a:buFont typeface="Arial" pitchFamily="34" charset="0"/>
              <a:buChar char="•"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Повышать  </a:t>
            </a:r>
            <a:r>
              <a:rPr lang="ru-RU" sz="24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экспертный уровень НПО, обучать представителей </a:t>
            </a: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населения, проживающих в зонах риска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Субсидировать осеннюю культивацию полей</a:t>
            </a:r>
            <a:endParaRPr lang="ru-RU" sz="24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Максимально вовлекать общественность  на всех этапах </a:t>
            </a:r>
          </a:p>
          <a:p>
            <a:pPr>
              <a:buFont typeface="Arial" pitchFamily="34" charset="0"/>
              <a:buChar char="•"/>
            </a:pPr>
            <a:endParaRPr lang="ru-RU" sz="2400" b="0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400" b="0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400" b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11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паводо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484784"/>
            <a:ext cx="7344816" cy="50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Спасибо за внимание!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74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92896"/>
            <a:ext cx="8496944" cy="3888432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b="0" dirty="0" smtClean="0"/>
              <a:t>Наводнение </a:t>
            </a:r>
            <a:r>
              <a:rPr lang="ru-RU" b="0" dirty="0"/>
              <a:t>является одной из наиболее опасных и частых разрушительных катастроф по площади распространения и среднегодовому материальному ущербу. </a:t>
            </a:r>
            <a:endParaRPr lang="ru-RU" b="0" dirty="0" smtClean="0"/>
          </a:p>
          <a:p>
            <a:pPr marL="0" indent="0">
              <a:buNone/>
            </a:pPr>
            <a:endParaRPr lang="ru-RU" b="0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Утечки химических веществ по причине наводнений могут привести к острым и длительным рискам и последствиям для здоровья человека. </a:t>
            </a:r>
            <a:endParaRPr lang="ru-RU" dirty="0" smtClean="0"/>
          </a:p>
          <a:p>
            <a:pPr marL="0" indent="0">
              <a:buNone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9170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Наводнения происходят во всех странах и почти во всех природных и </a:t>
            </a:r>
            <a:br>
              <a:rPr lang="ru-RU" sz="3200" b="1" dirty="0" smtClean="0"/>
            </a:br>
            <a:r>
              <a:rPr lang="ru-RU" sz="3200" b="1" dirty="0" smtClean="0"/>
              <a:t>климатических зонах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7299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08720"/>
            <a:ext cx="8424936" cy="511256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Рост и развитие столицы Казахстана Астаны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вызвали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усиление техногенной нагрузки на территорию Акмолинской области. </a:t>
            </a:r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последние десятилетия значительно изменился гидрологический режим многих водных объектов, произошло загрязнение речных и озерных вод тяжелыми металлами, нефтепродуктами, пестицидами и др. загрязняющими веществами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Многие водоёмы отданы в аренду частникам. 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3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8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97814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В 2017 году в Казахстане от  масштабных наводнений  пострадало практически половина площади большой 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страны. Город  Атбасар  последние  несколько лет регулярно подвергается наводнениям. Были крупные наводнения в Атбасаре в 2009, 2014, 2017 годах</a:t>
            </a:r>
          </a:p>
        </p:txBody>
      </p:sp>
      <p:pic>
        <p:nvPicPr>
          <p:cNvPr id="1026" name="Picture 2" descr="C:\Users\Администратор\Desktop\Паводок\фото\image (2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31" y="1241578"/>
            <a:ext cx="4093169" cy="272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178662"/>
            <a:ext cx="4032449" cy="268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929542"/>
            <a:ext cx="4330005" cy="288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1" r="-17244"/>
          <a:stretch/>
        </p:blipFill>
        <p:spPr bwMode="auto">
          <a:xfrm>
            <a:off x="16095" y="4005065"/>
            <a:ext cx="4346043" cy="3015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04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8" cy="496855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1800" b="1" dirty="0">
                <a:solidFill>
                  <a:schemeClr val="tx1"/>
                </a:solidFill>
              </a:rPr>
              <a:t>Нормальная деятельность медико-санитарных служб весьма осложняется вследствие повреждения транспортных средств и инженерных сетей, особенно водопровода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</a:rPr>
              <a:t>Попадание в грунтовые воды химических веществ -  с поверхностей полей </a:t>
            </a:r>
            <a:r>
              <a:rPr lang="ru-RU" sz="1800" b="1" dirty="0">
                <a:solidFill>
                  <a:schemeClr val="tx1"/>
                </a:solidFill>
              </a:rPr>
              <a:t>смываются </a:t>
            </a:r>
            <a:r>
              <a:rPr lang="ru-RU" sz="1800" b="1" dirty="0" smtClean="0">
                <a:solidFill>
                  <a:schemeClr val="tx1"/>
                </a:solidFill>
              </a:rPr>
              <a:t> удобрения и  пестициды 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</a:rPr>
              <a:t>Возникает </a:t>
            </a:r>
            <a:r>
              <a:rPr lang="ru-RU" sz="1800" b="1" dirty="0">
                <a:solidFill>
                  <a:schemeClr val="tx1"/>
                </a:solidFill>
              </a:rPr>
              <a:t>опасность заражения и загрязне­ния местности, вспышек </a:t>
            </a:r>
            <a:r>
              <a:rPr lang="ru-RU" sz="1800" b="1" dirty="0" smtClean="0">
                <a:solidFill>
                  <a:schemeClr val="tx1"/>
                </a:solidFill>
              </a:rPr>
              <a:t>инфекционных заболеваний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</a:rPr>
              <a:t>Гибель  </a:t>
            </a:r>
            <a:r>
              <a:rPr lang="ru-RU" sz="1800" b="1" dirty="0">
                <a:solidFill>
                  <a:schemeClr val="tx1"/>
                </a:solidFill>
              </a:rPr>
              <a:t>сельско­хозяйственных </a:t>
            </a:r>
            <a:r>
              <a:rPr lang="ru-RU" sz="1800" b="1" dirty="0" smtClean="0">
                <a:solidFill>
                  <a:schemeClr val="tx1"/>
                </a:solidFill>
              </a:rPr>
              <a:t>животных (и домашних),  затопление </a:t>
            </a:r>
            <a:r>
              <a:rPr lang="ru-RU" sz="1800" b="1" dirty="0">
                <a:solidFill>
                  <a:schemeClr val="tx1"/>
                </a:solidFill>
              </a:rPr>
              <a:t>земельных угодий, сопровождающегося эрозией почв и унич­тожением посевов. 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800" b="1" dirty="0">
                <a:solidFill>
                  <a:schemeClr val="tx1"/>
                </a:solidFill>
              </a:rPr>
              <a:t>Вода повреждает сельскохозяйственный инвентарь, семена, удобрения, корма, хранящиеся в складских помещениях, выводит из строя ирригационные системы и другие источники водоснабжения, разрушает дороги. 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</a:rPr>
              <a:t>Нарушается живописность ландшафта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>
                <a:solidFill>
                  <a:schemeClr val="tx1"/>
                </a:solidFill>
              </a:rPr>
              <a:t>Повышение влажности воздуха обостряет бронхолегочные патологии, фиксируется повышение таких заболеваний как ангина, грипп, нефрит и др.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>
                <a:solidFill>
                  <a:schemeClr val="tx1"/>
                </a:solidFill>
              </a:rPr>
              <a:t>Развитие домовых грибов на сырых стенах зданий приводят к грибковой аллергии, поражающей слизистые поверхности рта, глаз и кожи </a:t>
            </a:r>
          </a:p>
          <a:p>
            <a:pPr>
              <a:buFont typeface="Arial" pitchFamily="34" charset="0"/>
              <a:buChar char="•"/>
            </a:pPr>
            <a:endParaRPr lang="ru-RU" sz="1800" b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/>
              <a:t>В </a:t>
            </a:r>
            <a:r>
              <a:rPr lang="ru-RU" sz="2800" dirty="0" smtClean="0"/>
              <a:t>сельскохозяйственных  районах (к которому относится </a:t>
            </a:r>
            <a:r>
              <a:rPr lang="ru-RU" sz="2800" dirty="0" err="1" smtClean="0"/>
              <a:t>Атбасарский</a:t>
            </a:r>
            <a:r>
              <a:rPr lang="ru-RU" sz="2800" dirty="0" smtClean="0"/>
              <a:t> район Акмолинской области) </a:t>
            </a:r>
            <a:r>
              <a:rPr lang="ru-RU" sz="2800" dirty="0"/>
              <a:t>особенно велики </a:t>
            </a:r>
            <a:r>
              <a:rPr lang="ru-RU" sz="2800" dirty="0" smtClean="0"/>
              <a:t>убытки  и последствия для ОС и здоровья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0178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Уличные  </a:t>
            </a:r>
            <a:r>
              <a:rPr lang="ru-RU" sz="3600" dirty="0"/>
              <a:t>туалеты после </a:t>
            </a:r>
            <a:r>
              <a:rPr lang="ru-RU" sz="3600" dirty="0" smtClean="0"/>
              <a:t>наводнения,  г.Атбасар (июль,  2017г)</a:t>
            </a:r>
            <a:endParaRPr lang="ru-RU" sz="3600" dirty="0"/>
          </a:p>
        </p:txBody>
      </p:sp>
      <p:pic>
        <p:nvPicPr>
          <p:cNvPr id="1026" name="Рисунок 10" descr="Описание: C:\Users\Администратор\Desktop\Паводок\фото Петровой\Лето\DSC039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65" y="1916832"/>
            <a:ext cx="7806923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81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85" y="404664"/>
            <a:ext cx="8640960" cy="158417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Ежегодно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Атбасаре тысячи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мешков со шлаком использовали в качестве защиты от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воды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затем этот шлак сбрасывали в  реку, река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загрязнялась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мелела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r="4710" b="13477"/>
          <a:stretch/>
        </p:blipFill>
        <p:spPr bwMode="auto">
          <a:xfrm>
            <a:off x="50641" y="2409163"/>
            <a:ext cx="4706912" cy="246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236" y="2254233"/>
            <a:ext cx="4233408" cy="246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72954"/>
            <a:ext cx="3998913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18829"/>
            <a:ext cx="3191160" cy="214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69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1772816"/>
            <a:ext cx="7884864" cy="435334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Сельскохозяйственная техника, склады ГСМ, скотные дворы (частный сектор и мелкие фермеры), склады минеральных удобрений и пестицидов </a:t>
            </a:r>
          </a:p>
          <a:p>
            <a:r>
              <a:rPr lang="ru-RU" dirty="0" smtClean="0"/>
              <a:t>В результате накопления биогенных элементов (за счет удобрений и фермерских стоков) происходит </a:t>
            </a:r>
            <a:r>
              <a:rPr lang="ru-RU" dirty="0" err="1" smtClean="0"/>
              <a:t>эвтрофирование</a:t>
            </a:r>
            <a:r>
              <a:rPr lang="ru-RU" dirty="0" smtClean="0"/>
              <a:t> водоёмов </a:t>
            </a:r>
          </a:p>
          <a:p>
            <a:r>
              <a:rPr lang="ru-RU" dirty="0" smtClean="0"/>
              <a:t>После  </a:t>
            </a:r>
            <a:r>
              <a:rPr lang="ru-RU" dirty="0"/>
              <a:t>наводнений  часто  возникает  необходимость  в  оперативном  ремонте поврежденных  домов  и  других  построек, </a:t>
            </a:r>
            <a:r>
              <a:rPr lang="ru-RU" dirty="0" smtClean="0"/>
              <a:t>и вероятнее всего   </a:t>
            </a:r>
            <a:r>
              <a:rPr lang="ru-RU" dirty="0"/>
              <a:t>при  их  строительстве часто использовались содержащие свинец краски и асбест, то простые ремонтные работы  (напр.,  шлифовка,  распил,  снос)  могут  усилить  воздействие  этих опасных веществ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Ещё вероятные риски,  связанные с химическими веществами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8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56937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Государственные субсидии в сельском хозяйстве выделяют на приобретение химических пестицидов и удобрений, а паровые поля не субсидируются</a:t>
            </a:r>
          </a:p>
          <a:p>
            <a:pPr marL="0" indent="0">
              <a:buNone/>
            </a:pPr>
            <a:r>
              <a:rPr lang="ru-RU" b="1" u="sng" dirty="0" smtClean="0"/>
              <a:t>Хотя: </a:t>
            </a:r>
          </a:p>
          <a:p>
            <a:r>
              <a:rPr lang="ru-RU" dirty="0" smtClean="0"/>
              <a:t>Осенняя вспашка полей даёт возможность земле напитаться влагой</a:t>
            </a:r>
          </a:p>
          <a:p>
            <a:r>
              <a:rPr lang="ru-RU" dirty="0" smtClean="0"/>
              <a:t>Подобными </a:t>
            </a:r>
            <a:r>
              <a:rPr lang="ru-RU" dirty="0" err="1" smtClean="0"/>
              <a:t>агроприёмами</a:t>
            </a:r>
            <a:r>
              <a:rPr lang="ru-RU" dirty="0" smtClean="0"/>
              <a:t> можно эффективно бороться с сорняками (как альтернатива химикатам)</a:t>
            </a:r>
          </a:p>
          <a:p>
            <a:r>
              <a:rPr lang="ru-RU" dirty="0" smtClean="0"/>
              <a:t>Культивация полей позволяет снизить риски наводнений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8328"/>
            <a:ext cx="8784976" cy="858424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Одна  из причин, влияющих на возникновение </a:t>
            </a:r>
            <a:br>
              <a:rPr lang="ru-RU" sz="2000" b="1" dirty="0" smtClean="0"/>
            </a:br>
            <a:r>
              <a:rPr lang="ru-RU" sz="2000" b="1" dirty="0" smtClean="0"/>
              <a:t> наводнений по республике и усиление химического загрязнения – отсутствие осенней культивации сельскохозяйственных полей за </a:t>
            </a:r>
            <a:r>
              <a:rPr lang="ru-RU" sz="2000" b="1" dirty="0"/>
              <a:t>весь период независимости Казахстана </a:t>
            </a:r>
          </a:p>
        </p:txBody>
      </p:sp>
    </p:spTree>
    <p:extLst>
      <p:ext uri="{BB962C8B-B14F-4D97-AF65-F5344CB8AC3E}">
        <p14:creationId xmlns:p14="http://schemas.microsoft.com/office/powerpoint/2010/main" val="40198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6894</TotalTime>
  <Words>783</Words>
  <Application>Microsoft Office PowerPoint</Application>
  <PresentationFormat>Экран (4:3)</PresentationFormat>
  <Paragraphs>57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Риски,  связанные с химическими веществами,  во время и после наводнений. </vt:lpstr>
      <vt:lpstr>Наводнения происходят во всех странах и почти во всех природных и  климатических зонах</vt:lpstr>
      <vt:lpstr>  </vt:lpstr>
      <vt:lpstr>В 2017 году в Казахстане от  масштабных наводнений  пострадало практически половина площади большой  страны. Город  Атбасар  последние  несколько лет регулярно подвергается наводнениям. Были крупные наводнения в Атбасаре в 2009, 2014, 2017 годах</vt:lpstr>
      <vt:lpstr>В сельскохозяйственных  районах (к которому относится Атбасарский район Акмолинской области) особенно велики убытки  и последствия для ОС и здоровья</vt:lpstr>
      <vt:lpstr>Уличные  туалеты после наводнения,  г.Атбасар (июль,  2017г)</vt:lpstr>
      <vt:lpstr>Ежегодно в Атбасаре тысячи мешков со шлаком использовали в качестве защиты от воды, затем этот шлак сбрасывали в  реку, река загрязнялась и мелела. </vt:lpstr>
      <vt:lpstr>Ещё вероятные риски,  связанные с химическими веществами </vt:lpstr>
      <vt:lpstr>Одна  из причин, влияющих на возникновение   наводнений по республике и усиление химического загрязнения – отсутствие осенней культивации сельскохозяйственных полей за весь период независимости Казахстана </vt:lpstr>
      <vt:lpstr>Для предотвращения наводнений необходимо участие общественности, что  позволит:</vt:lpstr>
      <vt:lpstr>Рекомендации для улучшения паводковой ситуации в Атбасарском районе и г.Атбасар</vt:lpstr>
      <vt:lpstr>Рекомендации для улучшения паводковой ситуации в Казахстане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Паводок,  Атбасар,  2017</dc:title>
  <dc:creator>User</dc:creator>
  <cp:lastModifiedBy>User</cp:lastModifiedBy>
  <cp:revision>120</cp:revision>
  <dcterms:created xsi:type="dcterms:W3CDTF">2017-05-05T16:58:39Z</dcterms:created>
  <dcterms:modified xsi:type="dcterms:W3CDTF">2018-08-25T08:49:06Z</dcterms:modified>
</cp:coreProperties>
</file>