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31"/>
  </p:notesMasterIdLst>
  <p:handoutMasterIdLst>
    <p:handoutMasterId r:id="rId32"/>
  </p:handoutMasterIdLst>
  <p:sldIdLst>
    <p:sldId id="285" r:id="rId2"/>
    <p:sldId id="273" r:id="rId3"/>
    <p:sldId id="284" r:id="rId4"/>
    <p:sldId id="282" r:id="rId5"/>
    <p:sldId id="272" r:id="rId6"/>
    <p:sldId id="311" r:id="rId7"/>
    <p:sldId id="281" r:id="rId8"/>
    <p:sldId id="261" r:id="rId9"/>
    <p:sldId id="312" r:id="rId10"/>
    <p:sldId id="313" r:id="rId11"/>
    <p:sldId id="314" r:id="rId12"/>
    <p:sldId id="257" r:id="rId13"/>
    <p:sldId id="266" r:id="rId14"/>
    <p:sldId id="295" r:id="rId15"/>
    <p:sldId id="297" r:id="rId16"/>
    <p:sldId id="298" r:id="rId17"/>
    <p:sldId id="299" r:id="rId18"/>
    <p:sldId id="306" r:id="rId19"/>
    <p:sldId id="307" r:id="rId20"/>
    <p:sldId id="309" r:id="rId21"/>
    <p:sldId id="308" r:id="rId22"/>
    <p:sldId id="300" r:id="rId23"/>
    <p:sldId id="301" r:id="rId24"/>
    <p:sldId id="302" r:id="rId25"/>
    <p:sldId id="303" r:id="rId26"/>
    <p:sldId id="304" r:id="rId27"/>
    <p:sldId id="310" r:id="rId28"/>
    <p:sldId id="305" r:id="rId29"/>
    <p:sldId id="296" r:id="rId30"/>
  </p:sldIdLst>
  <p:sldSz cx="9144000" cy="6858000" type="screen4x3"/>
  <p:notesSz cx="6950075" cy="9239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88">
          <p15:clr>
            <a:srgbClr val="A4A3A4"/>
          </p15:clr>
        </p15:guide>
        <p15:guide id="2" pos="265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6600FF"/>
    <a:srgbClr val="0000CC"/>
    <a:srgbClr val="FF0066"/>
    <a:srgbClr val="800000"/>
    <a:srgbClr val="FDE1E8"/>
    <a:srgbClr val="CC0099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61" autoAdjust="0"/>
    <p:restoredTop sz="94550" autoAdjust="0"/>
  </p:normalViewPr>
  <p:slideViewPr>
    <p:cSldViewPr>
      <p:cViewPr varScale="1">
        <p:scale>
          <a:sx n="66" d="100"/>
          <a:sy n="66" d="100"/>
        </p:scale>
        <p:origin x="1602" y="72"/>
      </p:cViewPr>
      <p:guideLst>
        <p:guide orient="horz" pos="1888"/>
        <p:guide pos="26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7000" y="0"/>
            <a:ext cx="3011488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mtClean="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90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5700"/>
            <a:ext cx="3011488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mtClean="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90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7000" y="8775700"/>
            <a:ext cx="3011488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mtClean="0">
                <a:effectLst/>
              </a:defRPr>
            </a:lvl1pPr>
          </a:lstStyle>
          <a:p>
            <a:pPr>
              <a:defRPr/>
            </a:pPr>
            <a:fld id="{C48A41B1-62AE-43B6-8B84-23C5291350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2280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11488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mtClean="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21213" cy="34655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325" y="4389438"/>
            <a:ext cx="5559425" cy="415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5700"/>
            <a:ext cx="3011488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mtClean="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775700"/>
            <a:ext cx="3011488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mtClean="0">
                <a:effectLst/>
              </a:defRPr>
            </a:lvl1pPr>
          </a:lstStyle>
          <a:p>
            <a:pPr>
              <a:defRPr/>
            </a:pPr>
            <a:fld id="{F78C4E10-E6D1-45D7-A99D-EBF55CF181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348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ED72C3C-3CD2-4183-8215-B19ABC2123E0}" type="slidenum">
              <a:rPr lang="ru-RU"/>
              <a:pPr/>
              <a:t>1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100" y="4389438"/>
            <a:ext cx="5095875" cy="4157662"/>
          </a:xfrm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888976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>
                <a:gd name="T0" fmla="*/ 2768 w 2780"/>
                <a:gd name="T1" fmla="*/ 18 h 953"/>
                <a:gd name="T2" fmla="*/ 2678 w 2780"/>
                <a:gd name="T3" fmla="*/ 24 h 953"/>
                <a:gd name="T4" fmla="*/ 2613 w 2780"/>
                <a:gd name="T5" fmla="*/ 102 h 953"/>
                <a:gd name="T6" fmla="*/ 2511 w 2780"/>
                <a:gd name="T7" fmla="*/ 156 h 953"/>
                <a:gd name="T8" fmla="*/ 2505 w 2780"/>
                <a:gd name="T9" fmla="*/ 222 h 953"/>
                <a:gd name="T10" fmla="*/ 2487 w 2780"/>
                <a:gd name="T11" fmla="*/ 246 h 953"/>
                <a:gd name="T12" fmla="*/ 2469 w 2780"/>
                <a:gd name="T13" fmla="*/ 252 h 953"/>
                <a:gd name="T14" fmla="*/ 2397 w 2780"/>
                <a:gd name="T15" fmla="*/ 210 h 953"/>
                <a:gd name="T16" fmla="*/ 2260 w 2780"/>
                <a:gd name="T17" fmla="*/ 192 h 953"/>
                <a:gd name="T18" fmla="*/ 2236 w 2780"/>
                <a:gd name="T19" fmla="*/ 186 h 953"/>
                <a:gd name="T20" fmla="*/ 2218 w 2780"/>
                <a:gd name="T21" fmla="*/ 192 h 953"/>
                <a:gd name="T22" fmla="*/ 2146 w 2780"/>
                <a:gd name="T23" fmla="*/ 228 h 953"/>
                <a:gd name="T24" fmla="*/ 2110 w 2780"/>
                <a:gd name="T25" fmla="*/ 240 h 953"/>
                <a:gd name="T26" fmla="*/ 2086 w 2780"/>
                <a:gd name="T27" fmla="*/ 246 h 953"/>
                <a:gd name="T28" fmla="*/ 2074 w 2780"/>
                <a:gd name="T29" fmla="*/ 258 h 953"/>
                <a:gd name="T30" fmla="*/ 2074 w 2780"/>
                <a:gd name="T31" fmla="*/ 276 h 953"/>
                <a:gd name="T32" fmla="*/ 2051 w 2780"/>
                <a:gd name="T33" fmla="*/ 300 h 953"/>
                <a:gd name="T34" fmla="*/ 2033 w 2780"/>
                <a:gd name="T35" fmla="*/ 312 h 953"/>
                <a:gd name="T36" fmla="*/ 2021 w 2780"/>
                <a:gd name="T37" fmla="*/ 324 h 953"/>
                <a:gd name="T38" fmla="*/ 2009 w 2780"/>
                <a:gd name="T39" fmla="*/ 336 h 953"/>
                <a:gd name="T40" fmla="*/ 1979 w 2780"/>
                <a:gd name="T41" fmla="*/ 342 h 953"/>
                <a:gd name="T42" fmla="*/ 1913 w 2780"/>
                <a:gd name="T43" fmla="*/ 336 h 953"/>
                <a:gd name="T44" fmla="*/ 1877 w 2780"/>
                <a:gd name="T45" fmla="*/ 330 h 953"/>
                <a:gd name="T46" fmla="*/ 1865 w 2780"/>
                <a:gd name="T47" fmla="*/ 342 h 953"/>
                <a:gd name="T48" fmla="*/ 1853 w 2780"/>
                <a:gd name="T49" fmla="*/ 354 h 953"/>
                <a:gd name="T50" fmla="*/ 1823 w 2780"/>
                <a:gd name="T51" fmla="*/ 360 h 953"/>
                <a:gd name="T52" fmla="*/ 1764 w 2780"/>
                <a:gd name="T53" fmla="*/ 342 h 953"/>
                <a:gd name="T54" fmla="*/ 1740 w 2780"/>
                <a:gd name="T55" fmla="*/ 342 h 953"/>
                <a:gd name="T56" fmla="*/ 1716 w 2780"/>
                <a:gd name="T57" fmla="*/ 354 h 953"/>
                <a:gd name="T58" fmla="*/ 1656 w 2780"/>
                <a:gd name="T59" fmla="*/ 425 h 953"/>
                <a:gd name="T60" fmla="*/ 1614 w 2780"/>
                <a:gd name="T61" fmla="*/ 569 h 953"/>
                <a:gd name="T62" fmla="*/ 1614 w 2780"/>
                <a:gd name="T63" fmla="*/ 593 h 953"/>
                <a:gd name="T64" fmla="*/ 1620 w 2780"/>
                <a:gd name="T65" fmla="*/ 641 h 953"/>
                <a:gd name="T66" fmla="*/ 1638 w 2780"/>
                <a:gd name="T67" fmla="*/ 659 h 953"/>
                <a:gd name="T68" fmla="*/ 1632 w 2780"/>
                <a:gd name="T69" fmla="*/ 671 h 953"/>
                <a:gd name="T70" fmla="*/ 1620 w 2780"/>
                <a:gd name="T71" fmla="*/ 683 h 953"/>
                <a:gd name="T72" fmla="*/ 1542 w 2780"/>
                <a:gd name="T73" fmla="*/ 689 h 953"/>
                <a:gd name="T74" fmla="*/ 1465 w 2780"/>
                <a:gd name="T75" fmla="*/ 629 h 953"/>
                <a:gd name="T76" fmla="*/ 1333 w 2780"/>
                <a:gd name="T77" fmla="*/ 587 h 953"/>
                <a:gd name="T78" fmla="*/ 1184 w 2780"/>
                <a:gd name="T79" fmla="*/ 671 h 953"/>
                <a:gd name="T80" fmla="*/ 1016 w 2780"/>
                <a:gd name="T81" fmla="*/ 731 h 953"/>
                <a:gd name="T82" fmla="*/ 813 w 2780"/>
                <a:gd name="T83" fmla="*/ 743 h 953"/>
                <a:gd name="T84" fmla="*/ 628 w 2780"/>
                <a:gd name="T85" fmla="*/ 701 h 953"/>
                <a:gd name="T86" fmla="*/ 568 w 2780"/>
                <a:gd name="T87" fmla="*/ 695 h 953"/>
                <a:gd name="T88" fmla="*/ 556 w 2780"/>
                <a:gd name="T89" fmla="*/ 701 h 953"/>
                <a:gd name="T90" fmla="*/ 520 w 2780"/>
                <a:gd name="T91" fmla="*/ 731 h 953"/>
                <a:gd name="T92" fmla="*/ 436 w 2780"/>
                <a:gd name="T93" fmla="*/ 809 h 953"/>
                <a:gd name="T94" fmla="*/ 406 w 2780"/>
                <a:gd name="T95" fmla="*/ 821 h 953"/>
                <a:gd name="T96" fmla="*/ 382 w 2780"/>
                <a:gd name="T97" fmla="*/ 821 h 953"/>
                <a:gd name="T98" fmla="*/ 335 w 2780"/>
                <a:gd name="T99" fmla="*/ 827 h 953"/>
                <a:gd name="T100" fmla="*/ 209 w 2780"/>
                <a:gd name="T101" fmla="*/ 851 h 953"/>
                <a:gd name="T102" fmla="*/ 173 w 2780"/>
                <a:gd name="T103" fmla="*/ 857 h 953"/>
                <a:gd name="T104" fmla="*/ 125 w 2780"/>
                <a:gd name="T105" fmla="*/ 851 h 953"/>
                <a:gd name="T106" fmla="*/ 107 w 2780"/>
                <a:gd name="T107" fmla="*/ 857 h 953"/>
                <a:gd name="T108" fmla="*/ 101 w 2780"/>
                <a:gd name="T109" fmla="*/ 875 h 953"/>
                <a:gd name="T110" fmla="*/ 83 w 2780"/>
                <a:gd name="T111" fmla="*/ 887 h 953"/>
                <a:gd name="T112" fmla="*/ 48 w 2780"/>
                <a:gd name="T113" fmla="*/ 899 h 953"/>
                <a:gd name="T114" fmla="*/ 2780 w 2780"/>
                <a:gd name="T115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>
                <a:gd name="T0" fmla="*/ 12 w 12"/>
                <a:gd name="T1" fmla="*/ 18 h 18"/>
                <a:gd name="T2" fmla="*/ 12 w 12"/>
                <a:gd name="T3" fmla="*/ 12 h 18"/>
                <a:gd name="T4" fmla="*/ 6 w 12"/>
                <a:gd name="T5" fmla="*/ 6 h 18"/>
                <a:gd name="T6" fmla="*/ 6 w 12"/>
                <a:gd name="T7" fmla="*/ 6 h 18"/>
                <a:gd name="T8" fmla="*/ 0 w 12"/>
                <a:gd name="T9" fmla="*/ 0 h 18"/>
                <a:gd name="T10" fmla="*/ 12 w 12"/>
                <a:gd name="T11" fmla="*/ 18 h 18"/>
                <a:gd name="T12" fmla="*/ 12 w 12"/>
                <a:gd name="T13" fmla="*/ 18 h 18"/>
                <a:gd name="T14" fmla="*/ 12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>
                <a:gd name="T0" fmla="*/ 0 w 6"/>
                <a:gd name="T1" fmla="*/ 12 h 18"/>
                <a:gd name="T2" fmla="*/ 6 w 6"/>
                <a:gd name="T3" fmla="*/ 18 h 18"/>
                <a:gd name="T4" fmla="*/ 0 w 6"/>
                <a:gd name="T5" fmla="*/ 0 h 18"/>
                <a:gd name="T6" fmla="*/ 0 w 6"/>
                <a:gd name="T7" fmla="*/ 12 h 18"/>
                <a:gd name="T8" fmla="*/ 0 w 6"/>
                <a:gd name="T9" fmla="*/ 12 h 18"/>
                <a:gd name="T10" fmla="*/ 0 w 6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>
                <a:gd name="T0" fmla="*/ 280 w 304"/>
                <a:gd name="T1" fmla="*/ 42 h 741"/>
                <a:gd name="T2" fmla="*/ 274 w 304"/>
                <a:gd name="T3" fmla="*/ 42 h 741"/>
                <a:gd name="T4" fmla="*/ 268 w 304"/>
                <a:gd name="T5" fmla="*/ 42 h 741"/>
                <a:gd name="T6" fmla="*/ 256 w 304"/>
                <a:gd name="T7" fmla="*/ 42 h 741"/>
                <a:gd name="T8" fmla="*/ 238 w 304"/>
                <a:gd name="T9" fmla="*/ 48 h 741"/>
                <a:gd name="T10" fmla="*/ 214 w 304"/>
                <a:gd name="T11" fmla="*/ 12 h 741"/>
                <a:gd name="T12" fmla="*/ 196 w 304"/>
                <a:gd name="T13" fmla="*/ 0 h 741"/>
                <a:gd name="T14" fmla="*/ 196 w 304"/>
                <a:gd name="T15" fmla="*/ 0 h 741"/>
                <a:gd name="T16" fmla="*/ 164 w 304"/>
                <a:gd name="T17" fmla="*/ 167 h 741"/>
                <a:gd name="T18" fmla="*/ 144 w 304"/>
                <a:gd name="T19" fmla="*/ 217 h 741"/>
                <a:gd name="T20" fmla="*/ 110 w 304"/>
                <a:gd name="T21" fmla="*/ 281 h 741"/>
                <a:gd name="T22" fmla="*/ 96 w 304"/>
                <a:gd name="T23" fmla="*/ 327 h 741"/>
                <a:gd name="T24" fmla="*/ 124 w 304"/>
                <a:gd name="T25" fmla="*/ 405 h 741"/>
                <a:gd name="T26" fmla="*/ 100 w 304"/>
                <a:gd name="T27" fmla="*/ 463 h 741"/>
                <a:gd name="T28" fmla="*/ 68 w 304"/>
                <a:gd name="T29" fmla="*/ 503 h 741"/>
                <a:gd name="T30" fmla="*/ 30 w 304"/>
                <a:gd name="T31" fmla="*/ 539 h 741"/>
                <a:gd name="T32" fmla="*/ 24 w 304"/>
                <a:gd name="T33" fmla="*/ 613 h 741"/>
                <a:gd name="T34" fmla="*/ 0 w 304"/>
                <a:gd name="T35" fmla="*/ 741 h 741"/>
                <a:gd name="T36" fmla="*/ 202 w 304"/>
                <a:gd name="T37" fmla="*/ 741 h 741"/>
                <a:gd name="T38" fmla="*/ 180 w 304"/>
                <a:gd name="T39" fmla="*/ 639 h 741"/>
                <a:gd name="T40" fmla="*/ 192 w 304"/>
                <a:gd name="T41" fmla="*/ 589 h 741"/>
                <a:gd name="T42" fmla="*/ 178 w 304"/>
                <a:gd name="T43" fmla="*/ 539 h 741"/>
                <a:gd name="T44" fmla="*/ 190 w 304"/>
                <a:gd name="T45" fmla="*/ 499 h 741"/>
                <a:gd name="T46" fmla="*/ 184 w 304"/>
                <a:gd name="T47" fmla="*/ 465 h 741"/>
                <a:gd name="T48" fmla="*/ 192 w 304"/>
                <a:gd name="T49" fmla="*/ 391 h 741"/>
                <a:gd name="T50" fmla="*/ 216 w 304"/>
                <a:gd name="T51" fmla="*/ 313 h 741"/>
                <a:gd name="T52" fmla="*/ 238 w 304"/>
                <a:gd name="T53" fmla="*/ 249 h 741"/>
                <a:gd name="T54" fmla="*/ 268 w 304"/>
                <a:gd name="T55" fmla="*/ 185 h 741"/>
                <a:gd name="T56" fmla="*/ 284 w 304"/>
                <a:gd name="T57" fmla="*/ 159 h 741"/>
                <a:gd name="T58" fmla="*/ 304 w 304"/>
                <a:gd name="T59" fmla="*/ 12 h 741"/>
                <a:gd name="T60" fmla="*/ 298 w 304"/>
                <a:gd name="T61" fmla="*/ 24 h 741"/>
                <a:gd name="T62" fmla="*/ 292 w 304"/>
                <a:gd name="T63" fmla="*/ 30 h 741"/>
                <a:gd name="T64" fmla="*/ 292 w 304"/>
                <a:gd name="T65" fmla="*/ 36 h 741"/>
                <a:gd name="T66" fmla="*/ 286 w 304"/>
                <a:gd name="T67" fmla="*/ 36 h 741"/>
                <a:gd name="T68" fmla="*/ 286 w 304"/>
                <a:gd name="T69" fmla="*/ 42 h 741"/>
                <a:gd name="T70" fmla="*/ 280 w 304"/>
                <a:gd name="T71" fmla="*/ 42 h 741"/>
                <a:gd name="T72" fmla="*/ 280 w 304"/>
                <a:gd name="T73" fmla="*/ 42 h 741"/>
                <a:gd name="T74" fmla="*/ 280 w 304"/>
                <a:gd name="T75" fmla="*/ 4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>
                <a:gd name="T0" fmla="*/ 284 w 314"/>
                <a:gd name="T1" fmla="*/ 6 h 767"/>
                <a:gd name="T2" fmla="*/ 278 w 314"/>
                <a:gd name="T3" fmla="*/ 6 h 767"/>
                <a:gd name="T4" fmla="*/ 272 w 314"/>
                <a:gd name="T5" fmla="*/ 12 h 767"/>
                <a:gd name="T6" fmla="*/ 254 w 314"/>
                <a:gd name="T7" fmla="*/ 18 h 767"/>
                <a:gd name="T8" fmla="*/ 230 w 314"/>
                <a:gd name="T9" fmla="*/ 24 h 767"/>
                <a:gd name="T10" fmla="*/ 206 w 314"/>
                <a:gd name="T11" fmla="*/ 42 h 767"/>
                <a:gd name="T12" fmla="*/ 188 w 314"/>
                <a:gd name="T13" fmla="*/ 48 h 767"/>
                <a:gd name="T14" fmla="*/ 176 w 314"/>
                <a:gd name="T15" fmla="*/ 54 h 767"/>
                <a:gd name="T16" fmla="*/ 170 w 314"/>
                <a:gd name="T17" fmla="*/ 54 h 767"/>
                <a:gd name="T18" fmla="*/ 150 w 314"/>
                <a:gd name="T19" fmla="*/ 169 h 767"/>
                <a:gd name="T20" fmla="*/ 110 w 314"/>
                <a:gd name="T21" fmla="*/ 225 h 767"/>
                <a:gd name="T22" fmla="*/ 54 w 314"/>
                <a:gd name="T23" fmla="*/ 383 h 767"/>
                <a:gd name="T24" fmla="*/ 82 w 314"/>
                <a:gd name="T25" fmla="*/ 555 h 767"/>
                <a:gd name="T26" fmla="*/ 40 w 314"/>
                <a:gd name="T27" fmla="*/ 679 h 767"/>
                <a:gd name="T28" fmla="*/ 0 w 314"/>
                <a:gd name="T29" fmla="*/ 767 h 767"/>
                <a:gd name="T30" fmla="*/ 108 w 314"/>
                <a:gd name="T31" fmla="*/ 767 h 767"/>
                <a:gd name="T32" fmla="*/ 120 w 314"/>
                <a:gd name="T33" fmla="*/ 611 h 767"/>
                <a:gd name="T34" fmla="*/ 148 w 314"/>
                <a:gd name="T35" fmla="*/ 499 h 767"/>
                <a:gd name="T36" fmla="*/ 160 w 314"/>
                <a:gd name="T37" fmla="*/ 367 h 767"/>
                <a:gd name="T38" fmla="*/ 218 w 314"/>
                <a:gd name="T39" fmla="*/ 327 h 767"/>
                <a:gd name="T40" fmla="*/ 238 w 314"/>
                <a:gd name="T41" fmla="*/ 221 h 767"/>
                <a:gd name="T42" fmla="*/ 296 w 314"/>
                <a:gd name="T43" fmla="*/ 135 h 767"/>
                <a:gd name="T44" fmla="*/ 314 w 314"/>
                <a:gd name="T45" fmla="*/ 0 h 767"/>
                <a:gd name="T46" fmla="*/ 302 w 314"/>
                <a:gd name="T47" fmla="*/ 0 h 767"/>
                <a:gd name="T48" fmla="*/ 296 w 314"/>
                <a:gd name="T49" fmla="*/ 0 h 767"/>
                <a:gd name="T50" fmla="*/ 290 w 314"/>
                <a:gd name="T51" fmla="*/ 0 h 767"/>
                <a:gd name="T52" fmla="*/ 284 w 314"/>
                <a:gd name="T53" fmla="*/ 6 h 767"/>
                <a:gd name="T54" fmla="*/ 284 w 314"/>
                <a:gd name="T55" fmla="*/ 6 h 767"/>
                <a:gd name="T56" fmla="*/ 284 w 314"/>
                <a:gd name="T57" fmla="*/ 6 h 767"/>
                <a:gd name="T58" fmla="*/ 284 w 314"/>
                <a:gd name="T59" fmla="*/ 6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>
                <a:gd name="T0" fmla="*/ 257 w 275"/>
                <a:gd name="T1" fmla="*/ 12 h 623"/>
                <a:gd name="T2" fmla="*/ 239 w 275"/>
                <a:gd name="T3" fmla="*/ 6 h 623"/>
                <a:gd name="T4" fmla="*/ 203 w 275"/>
                <a:gd name="T5" fmla="*/ 6 h 623"/>
                <a:gd name="T6" fmla="*/ 203 w 275"/>
                <a:gd name="T7" fmla="*/ 6 h 623"/>
                <a:gd name="T8" fmla="*/ 197 w 275"/>
                <a:gd name="T9" fmla="*/ 6 h 623"/>
                <a:gd name="T10" fmla="*/ 185 w 275"/>
                <a:gd name="T11" fmla="*/ 0 h 623"/>
                <a:gd name="T12" fmla="*/ 173 w 275"/>
                <a:gd name="T13" fmla="*/ 0 h 623"/>
                <a:gd name="T14" fmla="*/ 166 w 275"/>
                <a:gd name="T15" fmla="*/ 0 h 623"/>
                <a:gd name="T16" fmla="*/ 160 w 275"/>
                <a:gd name="T17" fmla="*/ 0 h 623"/>
                <a:gd name="T18" fmla="*/ 144 w 275"/>
                <a:gd name="T19" fmla="*/ 117 h 623"/>
                <a:gd name="T20" fmla="*/ 128 w 275"/>
                <a:gd name="T21" fmla="*/ 185 h 623"/>
                <a:gd name="T22" fmla="*/ 58 w 275"/>
                <a:gd name="T23" fmla="*/ 299 h 623"/>
                <a:gd name="T24" fmla="*/ 54 w 275"/>
                <a:gd name="T25" fmla="*/ 441 h 623"/>
                <a:gd name="T26" fmla="*/ 24 w 275"/>
                <a:gd name="T27" fmla="*/ 523 h 623"/>
                <a:gd name="T28" fmla="*/ 0 w 275"/>
                <a:gd name="T29" fmla="*/ 623 h 623"/>
                <a:gd name="T30" fmla="*/ 78 w 275"/>
                <a:gd name="T31" fmla="*/ 623 h 623"/>
                <a:gd name="T32" fmla="*/ 92 w 275"/>
                <a:gd name="T33" fmla="*/ 555 h 623"/>
                <a:gd name="T34" fmla="*/ 134 w 275"/>
                <a:gd name="T35" fmla="*/ 447 h 623"/>
                <a:gd name="T36" fmla="*/ 158 w 275"/>
                <a:gd name="T37" fmla="*/ 315 h 623"/>
                <a:gd name="T38" fmla="*/ 184 w 275"/>
                <a:gd name="T39" fmla="*/ 257 h 623"/>
                <a:gd name="T40" fmla="*/ 216 w 275"/>
                <a:gd name="T41" fmla="*/ 211 h 623"/>
                <a:gd name="T42" fmla="*/ 222 w 275"/>
                <a:gd name="T43" fmla="*/ 145 h 623"/>
                <a:gd name="T44" fmla="*/ 240 w 275"/>
                <a:gd name="T45" fmla="*/ 111 h 623"/>
                <a:gd name="T46" fmla="*/ 262 w 275"/>
                <a:gd name="T47" fmla="*/ 79 h 623"/>
                <a:gd name="T48" fmla="*/ 275 w 275"/>
                <a:gd name="T49" fmla="*/ 6 h 623"/>
                <a:gd name="T50" fmla="*/ 263 w 275"/>
                <a:gd name="T51" fmla="*/ 12 h 623"/>
                <a:gd name="T52" fmla="*/ 257 w 275"/>
                <a:gd name="T53" fmla="*/ 12 h 623"/>
                <a:gd name="T54" fmla="*/ 257 w 275"/>
                <a:gd name="T55" fmla="*/ 12 h 623"/>
                <a:gd name="T56" fmla="*/ 257 w 275"/>
                <a:gd name="T57" fmla="*/ 1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>
                <a:gd name="T0" fmla="*/ 171 w 213"/>
                <a:gd name="T1" fmla="*/ 12 h 611"/>
                <a:gd name="T2" fmla="*/ 159 w 213"/>
                <a:gd name="T3" fmla="*/ 24 h 611"/>
                <a:gd name="T4" fmla="*/ 153 w 213"/>
                <a:gd name="T5" fmla="*/ 36 h 611"/>
                <a:gd name="T6" fmla="*/ 128 w 213"/>
                <a:gd name="T7" fmla="*/ 60 h 611"/>
                <a:gd name="T8" fmla="*/ 110 w 213"/>
                <a:gd name="T9" fmla="*/ 83 h 611"/>
                <a:gd name="T10" fmla="*/ 86 w 213"/>
                <a:gd name="T11" fmla="*/ 119 h 611"/>
                <a:gd name="T12" fmla="*/ 68 w 213"/>
                <a:gd name="T13" fmla="*/ 167 h 611"/>
                <a:gd name="T14" fmla="*/ 68 w 213"/>
                <a:gd name="T15" fmla="*/ 221 h 611"/>
                <a:gd name="T16" fmla="*/ 68 w 213"/>
                <a:gd name="T17" fmla="*/ 227 h 611"/>
                <a:gd name="T18" fmla="*/ 68 w 213"/>
                <a:gd name="T19" fmla="*/ 233 h 611"/>
                <a:gd name="T20" fmla="*/ 68 w 213"/>
                <a:gd name="T21" fmla="*/ 239 h 611"/>
                <a:gd name="T22" fmla="*/ 68 w 213"/>
                <a:gd name="T23" fmla="*/ 245 h 611"/>
                <a:gd name="T24" fmla="*/ 68 w 213"/>
                <a:gd name="T25" fmla="*/ 251 h 611"/>
                <a:gd name="T26" fmla="*/ 68 w 213"/>
                <a:gd name="T27" fmla="*/ 251 h 611"/>
                <a:gd name="T28" fmla="*/ 68 w 213"/>
                <a:gd name="T29" fmla="*/ 257 h 611"/>
                <a:gd name="T30" fmla="*/ 68 w 213"/>
                <a:gd name="T31" fmla="*/ 269 h 611"/>
                <a:gd name="T32" fmla="*/ 74 w 213"/>
                <a:gd name="T33" fmla="*/ 287 h 611"/>
                <a:gd name="T34" fmla="*/ 80 w 213"/>
                <a:gd name="T35" fmla="*/ 305 h 611"/>
                <a:gd name="T36" fmla="*/ 86 w 213"/>
                <a:gd name="T37" fmla="*/ 311 h 611"/>
                <a:gd name="T38" fmla="*/ 86 w 213"/>
                <a:gd name="T39" fmla="*/ 311 h 611"/>
                <a:gd name="T40" fmla="*/ 92 w 213"/>
                <a:gd name="T41" fmla="*/ 317 h 611"/>
                <a:gd name="T42" fmla="*/ 92 w 213"/>
                <a:gd name="T43" fmla="*/ 323 h 611"/>
                <a:gd name="T44" fmla="*/ 92 w 213"/>
                <a:gd name="T45" fmla="*/ 323 h 611"/>
                <a:gd name="T46" fmla="*/ 24 w 213"/>
                <a:gd name="T47" fmla="*/ 437 h 611"/>
                <a:gd name="T48" fmla="*/ 18 w 213"/>
                <a:gd name="T49" fmla="*/ 471 h 611"/>
                <a:gd name="T50" fmla="*/ 0 w 213"/>
                <a:gd name="T51" fmla="*/ 547 h 611"/>
                <a:gd name="T52" fmla="*/ 50 w 213"/>
                <a:gd name="T53" fmla="*/ 611 h 611"/>
                <a:gd name="T54" fmla="*/ 114 w 213"/>
                <a:gd name="T55" fmla="*/ 611 h 611"/>
                <a:gd name="T56" fmla="*/ 104 w 213"/>
                <a:gd name="T57" fmla="*/ 555 h 611"/>
                <a:gd name="T58" fmla="*/ 120 w 213"/>
                <a:gd name="T59" fmla="*/ 515 h 611"/>
                <a:gd name="T60" fmla="*/ 150 w 213"/>
                <a:gd name="T61" fmla="*/ 449 h 611"/>
                <a:gd name="T62" fmla="*/ 166 w 213"/>
                <a:gd name="T63" fmla="*/ 377 h 611"/>
                <a:gd name="T64" fmla="*/ 156 w 213"/>
                <a:gd name="T65" fmla="*/ 295 h 611"/>
                <a:gd name="T66" fmla="*/ 170 w 213"/>
                <a:gd name="T67" fmla="*/ 203 h 611"/>
                <a:gd name="T68" fmla="*/ 212 w 213"/>
                <a:gd name="T69" fmla="*/ 95 h 611"/>
                <a:gd name="T70" fmla="*/ 213 w 213"/>
                <a:gd name="T71" fmla="*/ 0 h 611"/>
                <a:gd name="T72" fmla="*/ 207 w 213"/>
                <a:gd name="T73" fmla="*/ 0 h 611"/>
                <a:gd name="T74" fmla="*/ 201 w 213"/>
                <a:gd name="T75" fmla="*/ 0 h 611"/>
                <a:gd name="T76" fmla="*/ 195 w 213"/>
                <a:gd name="T77" fmla="*/ 0 h 611"/>
                <a:gd name="T78" fmla="*/ 189 w 213"/>
                <a:gd name="T79" fmla="*/ 0 h 611"/>
                <a:gd name="T80" fmla="*/ 183 w 213"/>
                <a:gd name="T81" fmla="*/ 6 h 611"/>
                <a:gd name="T82" fmla="*/ 177 w 213"/>
                <a:gd name="T83" fmla="*/ 6 h 611"/>
                <a:gd name="T84" fmla="*/ 171 w 213"/>
                <a:gd name="T85" fmla="*/ 12 h 611"/>
                <a:gd name="T86" fmla="*/ 171 w 213"/>
                <a:gd name="T87" fmla="*/ 12 h 611"/>
                <a:gd name="T88" fmla="*/ 171 w 213"/>
                <a:gd name="T89" fmla="*/ 1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>
                <a:gd name="T0" fmla="*/ 149 w 167"/>
                <a:gd name="T1" fmla="*/ 60 h 384"/>
                <a:gd name="T2" fmla="*/ 119 w 167"/>
                <a:gd name="T3" fmla="*/ 30 h 384"/>
                <a:gd name="T4" fmla="*/ 89 w 167"/>
                <a:gd name="T5" fmla="*/ 12 h 384"/>
                <a:gd name="T6" fmla="*/ 59 w 167"/>
                <a:gd name="T7" fmla="*/ 0 h 384"/>
                <a:gd name="T8" fmla="*/ 54 w 167"/>
                <a:gd name="T9" fmla="*/ 70 h 384"/>
                <a:gd name="T10" fmla="*/ 46 w 167"/>
                <a:gd name="T11" fmla="*/ 112 h 384"/>
                <a:gd name="T12" fmla="*/ 52 w 167"/>
                <a:gd name="T13" fmla="*/ 168 h 384"/>
                <a:gd name="T14" fmla="*/ 24 w 167"/>
                <a:gd name="T15" fmla="*/ 194 h 384"/>
                <a:gd name="T16" fmla="*/ 16 w 167"/>
                <a:gd name="T17" fmla="*/ 258 h 384"/>
                <a:gd name="T18" fmla="*/ 2 w 167"/>
                <a:gd name="T19" fmla="*/ 300 h 384"/>
                <a:gd name="T20" fmla="*/ 0 w 167"/>
                <a:gd name="T21" fmla="*/ 352 h 384"/>
                <a:gd name="T22" fmla="*/ 47 w 167"/>
                <a:gd name="T23" fmla="*/ 384 h 384"/>
                <a:gd name="T24" fmla="*/ 149 w 167"/>
                <a:gd name="T25" fmla="*/ 384 h 384"/>
                <a:gd name="T26" fmla="*/ 134 w 167"/>
                <a:gd name="T27" fmla="*/ 350 h 384"/>
                <a:gd name="T28" fmla="*/ 104 w 167"/>
                <a:gd name="T29" fmla="*/ 324 h 384"/>
                <a:gd name="T30" fmla="*/ 138 w 167"/>
                <a:gd name="T31" fmla="*/ 274 h 384"/>
                <a:gd name="T32" fmla="*/ 122 w 167"/>
                <a:gd name="T33" fmla="*/ 220 h 384"/>
                <a:gd name="T34" fmla="*/ 132 w 167"/>
                <a:gd name="T35" fmla="*/ 186 h 384"/>
                <a:gd name="T36" fmla="*/ 140 w 167"/>
                <a:gd name="T37" fmla="*/ 154 h 384"/>
                <a:gd name="T38" fmla="*/ 167 w 167"/>
                <a:gd name="T39" fmla="*/ 90 h 384"/>
                <a:gd name="T40" fmla="*/ 149 w 167"/>
                <a:gd name="T41" fmla="*/ 60 h 384"/>
                <a:gd name="T42" fmla="*/ 149 w 167"/>
                <a:gd name="T43" fmla="*/ 60 h 384"/>
                <a:gd name="T44" fmla="*/ 149 w 167"/>
                <a:gd name="T45" fmla="*/ 6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>
                <a:gd name="T0" fmla="*/ 136 w 166"/>
                <a:gd name="T1" fmla="*/ 12 h 300"/>
                <a:gd name="T2" fmla="*/ 100 w 166"/>
                <a:gd name="T3" fmla="*/ 0 h 300"/>
                <a:gd name="T4" fmla="*/ 78 w 166"/>
                <a:gd name="T5" fmla="*/ 64 h 300"/>
                <a:gd name="T6" fmla="*/ 70 w 166"/>
                <a:gd name="T7" fmla="*/ 126 h 300"/>
                <a:gd name="T8" fmla="*/ 46 w 166"/>
                <a:gd name="T9" fmla="*/ 184 h 300"/>
                <a:gd name="T10" fmla="*/ 58 w 166"/>
                <a:gd name="T11" fmla="*/ 232 h 300"/>
                <a:gd name="T12" fmla="*/ 38 w 166"/>
                <a:gd name="T13" fmla="*/ 268 h 300"/>
                <a:gd name="T14" fmla="*/ 0 w 166"/>
                <a:gd name="T15" fmla="*/ 300 h 300"/>
                <a:gd name="T16" fmla="*/ 160 w 166"/>
                <a:gd name="T17" fmla="*/ 300 h 300"/>
                <a:gd name="T18" fmla="*/ 136 w 166"/>
                <a:gd name="T19" fmla="*/ 272 h 300"/>
                <a:gd name="T20" fmla="*/ 98 w 166"/>
                <a:gd name="T21" fmla="*/ 234 h 300"/>
                <a:gd name="T22" fmla="*/ 130 w 166"/>
                <a:gd name="T23" fmla="*/ 188 h 300"/>
                <a:gd name="T24" fmla="*/ 138 w 166"/>
                <a:gd name="T25" fmla="*/ 134 h 300"/>
                <a:gd name="T26" fmla="*/ 144 w 166"/>
                <a:gd name="T27" fmla="*/ 94 h 300"/>
                <a:gd name="T28" fmla="*/ 164 w 166"/>
                <a:gd name="T29" fmla="*/ 60 h 300"/>
                <a:gd name="T30" fmla="*/ 166 w 166"/>
                <a:gd name="T31" fmla="*/ 0 h 300"/>
                <a:gd name="T32" fmla="*/ 136 w 166"/>
                <a:gd name="T33" fmla="*/ 12 h 300"/>
                <a:gd name="T34" fmla="*/ 136 w 166"/>
                <a:gd name="T35" fmla="*/ 12 h 300"/>
                <a:gd name="T36" fmla="*/ 136 w 166"/>
                <a:gd name="T37" fmla="*/ 1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>
                <a:gd name="T0" fmla="*/ 201 w 237"/>
                <a:gd name="T1" fmla="*/ 0 h 282"/>
                <a:gd name="T2" fmla="*/ 183 w 237"/>
                <a:gd name="T3" fmla="*/ 0 h 282"/>
                <a:gd name="T4" fmla="*/ 158 w 237"/>
                <a:gd name="T5" fmla="*/ 50 h 282"/>
                <a:gd name="T6" fmla="*/ 148 w 237"/>
                <a:gd name="T7" fmla="*/ 92 h 282"/>
                <a:gd name="T8" fmla="*/ 120 w 237"/>
                <a:gd name="T9" fmla="*/ 144 h 282"/>
                <a:gd name="T10" fmla="*/ 82 w 237"/>
                <a:gd name="T11" fmla="*/ 182 h 282"/>
                <a:gd name="T12" fmla="*/ 60 w 237"/>
                <a:gd name="T13" fmla="*/ 232 h 282"/>
                <a:gd name="T14" fmla="*/ 0 w 237"/>
                <a:gd name="T15" fmla="*/ 282 h 282"/>
                <a:gd name="T16" fmla="*/ 128 w 237"/>
                <a:gd name="T17" fmla="*/ 282 h 282"/>
                <a:gd name="T18" fmla="*/ 154 w 237"/>
                <a:gd name="T19" fmla="*/ 254 h 282"/>
                <a:gd name="T20" fmla="*/ 158 w 237"/>
                <a:gd name="T21" fmla="*/ 196 h 282"/>
                <a:gd name="T22" fmla="*/ 188 w 237"/>
                <a:gd name="T23" fmla="*/ 148 h 282"/>
                <a:gd name="T24" fmla="*/ 196 w 237"/>
                <a:gd name="T25" fmla="*/ 70 h 282"/>
                <a:gd name="T26" fmla="*/ 237 w 237"/>
                <a:gd name="T27" fmla="*/ 0 h 282"/>
                <a:gd name="T28" fmla="*/ 201 w 237"/>
                <a:gd name="T29" fmla="*/ 0 h 282"/>
                <a:gd name="T30" fmla="*/ 201 w 237"/>
                <a:gd name="T31" fmla="*/ 0 h 282"/>
                <a:gd name="T32" fmla="*/ 201 w 237"/>
                <a:gd name="T3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>
                <a:gd name="T0" fmla="*/ 167 w 196"/>
                <a:gd name="T1" fmla="*/ 54 h 234"/>
                <a:gd name="T2" fmla="*/ 113 w 196"/>
                <a:gd name="T3" fmla="*/ 24 h 234"/>
                <a:gd name="T4" fmla="*/ 83 w 196"/>
                <a:gd name="T5" fmla="*/ 0 h 234"/>
                <a:gd name="T6" fmla="*/ 80 w 196"/>
                <a:gd name="T7" fmla="*/ 62 h 234"/>
                <a:gd name="T8" fmla="*/ 58 w 196"/>
                <a:gd name="T9" fmla="*/ 100 h 234"/>
                <a:gd name="T10" fmla="*/ 54 w 196"/>
                <a:gd name="T11" fmla="*/ 160 h 234"/>
                <a:gd name="T12" fmla="*/ 36 w 196"/>
                <a:gd name="T13" fmla="*/ 202 h 234"/>
                <a:gd name="T14" fmla="*/ 0 w 196"/>
                <a:gd name="T15" fmla="*/ 234 h 234"/>
                <a:gd name="T16" fmla="*/ 146 w 196"/>
                <a:gd name="T17" fmla="*/ 234 h 234"/>
                <a:gd name="T18" fmla="*/ 170 w 196"/>
                <a:gd name="T19" fmla="*/ 198 h 234"/>
                <a:gd name="T20" fmla="*/ 158 w 196"/>
                <a:gd name="T21" fmla="*/ 138 h 234"/>
                <a:gd name="T22" fmla="*/ 196 w 196"/>
                <a:gd name="T23" fmla="*/ 100 h 234"/>
                <a:gd name="T24" fmla="*/ 191 w 196"/>
                <a:gd name="T25" fmla="*/ 54 h 234"/>
                <a:gd name="T26" fmla="*/ 167 w 196"/>
                <a:gd name="T27" fmla="*/ 54 h 234"/>
                <a:gd name="T28" fmla="*/ 167 w 196"/>
                <a:gd name="T29" fmla="*/ 54 h 234"/>
                <a:gd name="T30" fmla="*/ 167 w 196"/>
                <a:gd name="T31" fmla="*/ 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>
                <a:gd name="T0" fmla="*/ 190 w 190"/>
                <a:gd name="T1" fmla="*/ 0 h 252"/>
                <a:gd name="T2" fmla="*/ 166 w 190"/>
                <a:gd name="T3" fmla="*/ 0 h 252"/>
                <a:gd name="T4" fmla="*/ 158 w 190"/>
                <a:gd name="T5" fmla="*/ 38 h 252"/>
                <a:gd name="T6" fmla="*/ 138 w 190"/>
                <a:gd name="T7" fmla="*/ 120 h 252"/>
                <a:gd name="T8" fmla="*/ 94 w 190"/>
                <a:gd name="T9" fmla="*/ 180 h 252"/>
                <a:gd name="T10" fmla="*/ 62 w 190"/>
                <a:gd name="T11" fmla="*/ 234 h 252"/>
                <a:gd name="T12" fmla="*/ 0 w 190"/>
                <a:gd name="T13" fmla="*/ 252 h 252"/>
                <a:gd name="T14" fmla="*/ 128 w 190"/>
                <a:gd name="T15" fmla="*/ 252 h 252"/>
                <a:gd name="T16" fmla="*/ 142 w 190"/>
                <a:gd name="T17" fmla="*/ 188 h 252"/>
                <a:gd name="T18" fmla="*/ 186 w 190"/>
                <a:gd name="T19" fmla="*/ 90 h 252"/>
                <a:gd name="T20" fmla="*/ 190 w 190"/>
                <a:gd name="T21" fmla="*/ 38 h 252"/>
                <a:gd name="T22" fmla="*/ 190 w 190"/>
                <a:gd name="T23" fmla="*/ 0 h 252"/>
                <a:gd name="T24" fmla="*/ 190 w 190"/>
                <a:gd name="T25" fmla="*/ 0 h 252"/>
                <a:gd name="T26" fmla="*/ 190 w 190"/>
                <a:gd name="T27" fmla="*/ 0 h 252"/>
                <a:gd name="T28" fmla="*/ 190 w 19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>
                <a:gd name="T0" fmla="*/ 197 w 230"/>
                <a:gd name="T1" fmla="*/ 0 h 132"/>
                <a:gd name="T2" fmla="*/ 191 w 230"/>
                <a:gd name="T3" fmla="*/ 0 h 132"/>
                <a:gd name="T4" fmla="*/ 185 w 230"/>
                <a:gd name="T5" fmla="*/ 0 h 132"/>
                <a:gd name="T6" fmla="*/ 173 w 230"/>
                <a:gd name="T7" fmla="*/ 0 h 132"/>
                <a:gd name="T8" fmla="*/ 161 w 230"/>
                <a:gd name="T9" fmla="*/ 0 h 132"/>
                <a:gd name="T10" fmla="*/ 155 w 230"/>
                <a:gd name="T11" fmla="*/ 0 h 132"/>
                <a:gd name="T12" fmla="*/ 138 w 230"/>
                <a:gd name="T13" fmla="*/ 6 h 132"/>
                <a:gd name="T14" fmla="*/ 132 w 230"/>
                <a:gd name="T15" fmla="*/ 6 h 132"/>
                <a:gd name="T16" fmla="*/ 35 w 230"/>
                <a:gd name="T17" fmla="*/ 18 h 132"/>
                <a:gd name="T18" fmla="*/ 11 w 230"/>
                <a:gd name="T19" fmla="*/ 30 h 132"/>
                <a:gd name="T20" fmla="*/ 23 w 230"/>
                <a:gd name="T21" fmla="*/ 54 h 132"/>
                <a:gd name="T22" fmla="*/ 0 w 230"/>
                <a:gd name="T23" fmla="*/ 100 h 132"/>
                <a:gd name="T24" fmla="*/ 0 w 230"/>
                <a:gd name="T25" fmla="*/ 132 h 132"/>
                <a:gd name="T26" fmla="*/ 162 w 230"/>
                <a:gd name="T27" fmla="*/ 132 h 132"/>
                <a:gd name="T28" fmla="*/ 204 w 230"/>
                <a:gd name="T29" fmla="*/ 88 h 132"/>
                <a:gd name="T30" fmla="*/ 230 w 230"/>
                <a:gd name="T31" fmla="*/ 46 h 132"/>
                <a:gd name="T32" fmla="*/ 214 w 230"/>
                <a:gd name="T33" fmla="*/ 24 h 132"/>
                <a:gd name="T34" fmla="*/ 215 w 230"/>
                <a:gd name="T35" fmla="*/ 0 h 132"/>
                <a:gd name="T36" fmla="*/ 209 w 230"/>
                <a:gd name="T37" fmla="*/ 0 h 132"/>
                <a:gd name="T38" fmla="*/ 203 w 230"/>
                <a:gd name="T39" fmla="*/ 0 h 132"/>
                <a:gd name="T40" fmla="*/ 203 w 230"/>
                <a:gd name="T41" fmla="*/ 0 h 132"/>
                <a:gd name="T42" fmla="*/ 197 w 230"/>
                <a:gd name="T43" fmla="*/ 0 h 132"/>
                <a:gd name="T44" fmla="*/ 197 w 230"/>
                <a:gd name="T45" fmla="*/ 0 h 132"/>
                <a:gd name="T46" fmla="*/ 197 w 230"/>
                <a:gd name="T4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>
                <a:gd name="T0" fmla="*/ 71 w 89"/>
                <a:gd name="T1" fmla="*/ 0 h 102"/>
                <a:gd name="T2" fmla="*/ 66 w 89"/>
                <a:gd name="T3" fmla="*/ 48 h 102"/>
                <a:gd name="T4" fmla="*/ 30 w 89"/>
                <a:gd name="T5" fmla="*/ 72 h 102"/>
                <a:gd name="T6" fmla="*/ 0 w 89"/>
                <a:gd name="T7" fmla="*/ 102 h 102"/>
                <a:gd name="T8" fmla="*/ 66 w 89"/>
                <a:gd name="T9" fmla="*/ 102 h 102"/>
                <a:gd name="T10" fmla="*/ 88 w 89"/>
                <a:gd name="T11" fmla="*/ 56 h 102"/>
                <a:gd name="T12" fmla="*/ 89 w 89"/>
                <a:gd name="T13" fmla="*/ 6 h 102"/>
                <a:gd name="T14" fmla="*/ 71 w 89"/>
                <a:gd name="T15" fmla="*/ 0 h 102"/>
                <a:gd name="T16" fmla="*/ 71 w 89"/>
                <a:gd name="T17" fmla="*/ 0 h 102"/>
                <a:gd name="T18" fmla="*/ 71 w 89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>
                <a:gd name="T0" fmla="*/ 278 w 278"/>
                <a:gd name="T1" fmla="*/ 24 h 953"/>
                <a:gd name="T2" fmla="*/ 272 w 278"/>
                <a:gd name="T3" fmla="*/ 24 h 953"/>
                <a:gd name="T4" fmla="*/ 272 w 278"/>
                <a:gd name="T5" fmla="*/ 18 h 953"/>
                <a:gd name="T6" fmla="*/ 266 w 278"/>
                <a:gd name="T7" fmla="*/ 18 h 953"/>
                <a:gd name="T8" fmla="*/ 254 w 278"/>
                <a:gd name="T9" fmla="*/ 12 h 953"/>
                <a:gd name="T10" fmla="*/ 236 w 278"/>
                <a:gd name="T11" fmla="*/ 6 h 953"/>
                <a:gd name="T12" fmla="*/ 212 w 278"/>
                <a:gd name="T13" fmla="*/ 0 h 953"/>
                <a:gd name="T14" fmla="*/ 206 w 278"/>
                <a:gd name="T15" fmla="*/ 6 h 953"/>
                <a:gd name="T16" fmla="*/ 198 w 278"/>
                <a:gd name="T17" fmla="*/ 129 h 953"/>
                <a:gd name="T18" fmla="*/ 184 w 278"/>
                <a:gd name="T19" fmla="*/ 209 h 953"/>
                <a:gd name="T20" fmla="*/ 182 w 278"/>
                <a:gd name="T21" fmla="*/ 249 h 953"/>
                <a:gd name="T22" fmla="*/ 200 w 278"/>
                <a:gd name="T23" fmla="*/ 339 h 953"/>
                <a:gd name="T24" fmla="*/ 186 w 278"/>
                <a:gd name="T25" fmla="*/ 481 h 953"/>
                <a:gd name="T26" fmla="*/ 176 w 278"/>
                <a:gd name="T27" fmla="*/ 521 h 953"/>
                <a:gd name="T28" fmla="*/ 156 w 278"/>
                <a:gd name="T29" fmla="*/ 601 h 953"/>
                <a:gd name="T30" fmla="*/ 172 w 278"/>
                <a:gd name="T31" fmla="*/ 681 h 953"/>
                <a:gd name="T32" fmla="*/ 138 w 278"/>
                <a:gd name="T33" fmla="*/ 765 h 953"/>
                <a:gd name="T34" fmla="*/ 96 w 278"/>
                <a:gd name="T35" fmla="*/ 847 h 953"/>
                <a:gd name="T36" fmla="*/ 50 w 278"/>
                <a:gd name="T37" fmla="*/ 899 h 953"/>
                <a:gd name="T38" fmla="*/ 0 w 278"/>
                <a:gd name="T39" fmla="*/ 953 h 953"/>
                <a:gd name="T40" fmla="*/ 278 w 278"/>
                <a:gd name="T41" fmla="*/ 953 h 953"/>
                <a:gd name="T42" fmla="*/ 278 w 278"/>
                <a:gd name="T43" fmla="*/ 24 h 953"/>
                <a:gd name="T44" fmla="*/ 278 w 278"/>
                <a:gd name="T45" fmla="*/ 24 h 953"/>
                <a:gd name="T46" fmla="*/ 278 w 278"/>
                <a:gd name="T47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13682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13683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006BDDF-2CA8-4725-BD68-E527C339C5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699B6-D586-4ADA-8F95-160E5E8DC6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52A8D5-DCA1-4E6D-90A0-4D5006C513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B01B5-3AB6-4AD6-BA25-7A82878461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1E99E-BDCF-4FAC-9529-BE574F1EF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6EF662-ECB7-44BD-8AC0-A2B40851DA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735C9-70E6-4609-AF89-B55507B51F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A7B94C-5505-4AF4-861B-463A0DC4AC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49B261-476B-4606-A2D0-3E8CDDBF3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37FB6-2A9C-4682-9A53-8EE73F5B67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B7DE6-51CB-4C05-A814-025B1FD94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C5DCCC-1DE5-4164-BA3F-F8882071E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C75FD-6D27-4452-8EA2-1A95301F7F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5D9E9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12643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>
                <a:gd name="T0" fmla="*/ 2768 w 2780"/>
                <a:gd name="T1" fmla="*/ 18 h 953"/>
                <a:gd name="T2" fmla="*/ 2678 w 2780"/>
                <a:gd name="T3" fmla="*/ 24 h 953"/>
                <a:gd name="T4" fmla="*/ 2613 w 2780"/>
                <a:gd name="T5" fmla="*/ 102 h 953"/>
                <a:gd name="T6" fmla="*/ 2511 w 2780"/>
                <a:gd name="T7" fmla="*/ 156 h 953"/>
                <a:gd name="T8" fmla="*/ 2505 w 2780"/>
                <a:gd name="T9" fmla="*/ 222 h 953"/>
                <a:gd name="T10" fmla="*/ 2487 w 2780"/>
                <a:gd name="T11" fmla="*/ 246 h 953"/>
                <a:gd name="T12" fmla="*/ 2469 w 2780"/>
                <a:gd name="T13" fmla="*/ 252 h 953"/>
                <a:gd name="T14" fmla="*/ 2397 w 2780"/>
                <a:gd name="T15" fmla="*/ 210 h 953"/>
                <a:gd name="T16" fmla="*/ 2260 w 2780"/>
                <a:gd name="T17" fmla="*/ 192 h 953"/>
                <a:gd name="T18" fmla="*/ 2236 w 2780"/>
                <a:gd name="T19" fmla="*/ 186 h 953"/>
                <a:gd name="T20" fmla="*/ 2218 w 2780"/>
                <a:gd name="T21" fmla="*/ 192 h 953"/>
                <a:gd name="T22" fmla="*/ 2146 w 2780"/>
                <a:gd name="T23" fmla="*/ 228 h 953"/>
                <a:gd name="T24" fmla="*/ 2110 w 2780"/>
                <a:gd name="T25" fmla="*/ 240 h 953"/>
                <a:gd name="T26" fmla="*/ 2086 w 2780"/>
                <a:gd name="T27" fmla="*/ 246 h 953"/>
                <a:gd name="T28" fmla="*/ 2074 w 2780"/>
                <a:gd name="T29" fmla="*/ 258 h 953"/>
                <a:gd name="T30" fmla="*/ 2074 w 2780"/>
                <a:gd name="T31" fmla="*/ 276 h 953"/>
                <a:gd name="T32" fmla="*/ 2051 w 2780"/>
                <a:gd name="T33" fmla="*/ 300 h 953"/>
                <a:gd name="T34" fmla="*/ 2033 w 2780"/>
                <a:gd name="T35" fmla="*/ 312 h 953"/>
                <a:gd name="T36" fmla="*/ 2021 w 2780"/>
                <a:gd name="T37" fmla="*/ 324 h 953"/>
                <a:gd name="T38" fmla="*/ 2009 w 2780"/>
                <a:gd name="T39" fmla="*/ 336 h 953"/>
                <a:gd name="T40" fmla="*/ 1979 w 2780"/>
                <a:gd name="T41" fmla="*/ 342 h 953"/>
                <a:gd name="T42" fmla="*/ 1913 w 2780"/>
                <a:gd name="T43" fmla="*/ 336 h 953"/>
                <a:gd name="T44" fmla="*/ 1877 w 2780"/>
                <a:gd name="T45" fmla="*/ 330 h 953"/>
                <a:gd name="T46" fmla="*/ 1865 w 2780"/>
                <a:gd name="T47" fmla="*/ 342 h 953"/>
                <a:gd name="T48" fmla="*/ 1853 w 2780"/>
                <a:gd name="T49" fmla="*/ 354 h 953"/>
                <a:gd name="T50" fmla="*/ 1823 w 2780"/>
                <a:gd name="T51" fmla="*/ 360 h 953"/>
                <a:gd name="T52" fmla="*/ 1764 w 2780"/>
                <a:gd name="T53" fmla="*/ 342 h 953"/>
                <a:gd name="T54" fmla="*/ 1740 w 2780"/>
                <a:gd name="T55" fmla="*/ 342 h 953"/>
                <a:gd name="T56" fmla="*/ 1716 w 2780"/>
                <a:gd name="T57" fmla="*/ 354 h 953"/>
                <a:gd name="T58" fmla="*/ 1656 w 2780"/>
                <a:gd name="T59" fmla="*/ 425 h 953"/>
                <a:gd name="T60" fmla="*/ 1614 w 2780"/>
                <a:gd name="T61" fmla="*/ 569 h 953"/>
                <a:gd name="T62" fmla="*/ 1614 w 2780"/>
                <a:gd name="T63" fmla="*/ 593 h 953"/>
                <a:gd name="T64" fmla="*/ 1620 w 2780"/>
                <a:gd name="T65" fmla="*/ 641 h 953"/>
                <a:gd name="T66" fmla="*/ 1638 w 2780"/>
                <a:gd name="T67" fmla="*/ 659 h 953"/>
                <a:gd name="T68" fmla="*/ 1632 w 2780"/>
                <a:gd name="T69" fmla="*/ 671 h 953"/>
                <a:gd name="T70" fmla="*/ 1620 w 2780"/>
                <a:gd name="T71" fmla="*/ 683 h 953"/>
                <a:gd name="T72" fmla="*/ 1542 w 2780"/>
                <a:gd name="T73" fmla="*/ 689 h 953"/>
                <a:gd name="T74" fmla="*/ 1465 w 2780"/>
                <a:gd name="T75" fmla="*/ 629 h 953"/>
                <a:gd name="T76" fmla="*/ 1333 w 2780"/>
                <a:gd name="T77" fmla="*/ 587 h 953"/>
                <a:gd name="T78" fmla="*/ 1184 w 2780"/>
                <a:gd name="T79" fmla="*/ 671 h 953"/>
                <a:gd name="T80" fmla="*/ 1016 w 2780"/>
                <a:gd name="T81" fmla="*/ 731 h 953"/>
                <a:gd name="T82" fmla="*/ 813 w 2780"/>
                <a:gd name="T83" fmla="*/ 743 h 953"/>
                <a:gd name="T84" fmla="*/ 628 w 2780"/>
                <a:gd name="T85" fmla="*/ 701 h 953"/>
                <a:gd name="T86" fmla="*/ 568 w 2780"/>
                <a:gd name="T87" fmla="*/ 695 h 953"/>
                <a:gd name="T88" fmla="*/ 556 w 2780"/>
                <a:gd name="T89" fmla="*/ 701 h 953"/>
                <a:gd name="T90" fmla="*/ 520 w 2780"/>
                <a:gd name="T91" fmla="*/ 731 h 953"/>
                <a:gd name="T92" fmla="*/ 436 w 2780"/>
                <a:gd name="T93" fmla="*/ 809 h 953"/>
                <a:gd name="T94" fmla="*/ 406 w 2780"/>
                <a:gd name="T95" fmla="*/ 821 h 953"/>
                <a:gd name="T96" fmla="*/ 382 w 2780"/>
                <a:gd name="T97" fmla="*/ 821 h 953"/>
                <a:gd name="T98" fmla="*/ 335 w 2780"/>
                <a:gd name="T99" fmla="*/ 827 h 953"/>
                <a:gd name="T100" fmla="*/ 209 w 2780"/>
                <a:gd name="T101" fmla="*/ 851 h 953"/>
                <a:gd name="T102" fmla="*/ 173 w 2780"/>
                <a:gd name="T103" fmla="*/ 857 h 953"/>
                <a:gd name="T104" fmla="*/ 125 w 2780"/>
                <a:gd name="T105" fmla="*/ 851 h 953"/>
                <a:gd name="T106" fmla="*/ 107 w 2780"/>
                <a:gd name="T107" fmla="*/ 857 h 953"/>
                <a:gd name="T108" fmla="*/ 101 w 2780"/>
                <a:gd name="T109" fmla="*/ 875 h 953"/>
                <a:gd name="T110" fmla="*/ 83 w 2780"/>
                <a:gd name="T111" fmla="*/ 887 h 953"/>
                <a:gd name="T112" fmla="*/ 48 w 2780"/>
                <a:gd name="T113" fmla="*/ 899 h 953"/>
                <a:gd name="T114" fmla="*/ 2780 w 2780"/>
                <a:gd name="T115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44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>
                <a:gd name="T0" fmla="*/ 12 w 12"/>
                <a:gd name="T1" fmla="*/ 18 h 18"/>
                <a:gd name="T2" fmla="*/ 12 w 12"/>
                <a:gd name="T3" fmla="*/ 12 h 18"/>
                <a:gd name="T4" fmla="*/ 6 w 12"/>
                <a:gd name="T5" fmla="*/ 6 h 18"/>
                <a:gd name="T6" fmla="*/ 6 w 12"/>
                <a:gd name="T7" fmla="*/ 6 h 18"/>
                <a:gd name="T8" fmla="*/ 0 w 12"/>
                <a:gd name="T9" fmla="*/ 0 h 18"/>
                <a:gd name="T10" fmla="*/ 12 w 12"/>
                <a:gd name="T11" fmla="*/ 18 h 18"/>
                <a:gd name="T12" fmla="*/ 12 w 12"/>
                <a:gd name="T13" fmla="*/ 18 h 18"/>
                <a:gd name="T14" fmla="*/ 12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45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>
                <a:gd name="T0" fmla="*/ 0 w 6"/>
                <a:gd name="T1" fmla="*/ 12 h 18"/>
                <a:gd name="T2" fmla="*/ 6 w 6"/>
                <a:gd name="T3" fmla="*/ 18 h 18"/>
                <a:gd name="T4" fmla="*/ 0 w 6"/>
                <a:gd name="T5" fmla="*/ 0 h 18"/>
                <a:gd name="T6" fmla="*/ 0 w 6"/>
                <a:gd name="T7" fmla="*/ 12 h 18"/>
                <a:gd name="T8" fmla="*/ 0 w 6"/>
                <a:gd name="T9" fmla="*/ 12 h 18"/>
                <a:gd name="T10" fmla="*/ 0 w 6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46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>
                <a:gd name="T0" fmla="*/ 280 w 304"/>
                <a:gd name="T1" fmla="*/ 42 h 741"/>
                <a:gd name="T2" fmla="*/ 274 w 304"/>
                <a:gd name="T3" fmla="*/ 42 h 741"/>
                <a:gd name="T4" fmla="*/ 268 w 304"/>
                <a:gd name="T5" fmla="*/ 42 h 741"/>
                <a:gd name="T6" fmla="*/ 256 w 304"/>
                <a:gd name="T7" fmla="*/ 42 h 741"/>
                <a:gd name="T8" fmla="*/ 238 w 304"/>
                <a:gd name="T9" fmla="*/ 48 h 741"/>
                <a:gd name="T10" fmla="*/ 214 w 304"/>
                <a:gd name="T11" fmla="*/ 12 h 741"/>
                <a:gd name="T12" fmla="*/ 196 w 304"/>
                <a:gd name="T13" fmla="*/ 0 h 741"/>
                <a:gd name="T14" fmla="*/ 196 w 304"/>
                <a:gd name="T15" fmla="*/ 0 h 741"/>
                <a:gd name="T16" fmla="*/ 164 w 304"/>
                <a:gd name="T17" fmla="*/ 167 h 741"/>
                <a:gd name="T18" fmla="*/ 144 w 304"/>
                <a:gd name="T19" fmla="*/ 217 h 741"/>
                <a:gd name="T20" fmla="*/ 110 w 304"/>
                <a:gd name="T21" fmla="*/ 281 h 741"/>
                <a:gd name="T22" fmla="*/ 96 w 304"/>
                <a:gd name="T23" fmla="*/ 327 h 741"/>
                <a:gd name="T24" fmla="*/ 124 w 304"/>
                <a:gd name="T25" fmla="*/ 405 h 741"/>
                <a:gd name="T26" fmla="*/ 100 w 304"/>
                <a:gd name="T27" fmla="*/ 463 h 741"/>
                <a:gd name="T28" fmla="*/ 68 w 304"/>
                <a:gd name="T29" fmla="*/ 503 h 741"/>
                <a:gd name="T30" fmla="*/ 30 w 304"/>
                <a:gd name="T31" fmla="*/ 539 h 741"/>
                <a:gd name="T32" fmla="*/ 24 w 304"/>
                <a:gd name="T33" fmla="*/ 613 h 741"/>
                <a:gd name="T34" fmla="*/ 0 w 304"/>
                <a:gd name="T35" fmla="*/ 741 h 741"/>
                <a:gd name="T36" fmla="*/ 202 w 304"/>
                <a:gd name="T37" fmla="*/ 741 h 741"/>
                <a:gd name="T38" fmla="*/ 180 w 304"/>
                <a:gd name="T39" fmla="*/ 639 h 741"/>
                <a:gd name="T40" fmla="*/ 192 w 304"/>
                <a:gd name="T41" fmla="*/ 589 h 741"/>
                <a:gd name="T42" fmla="*/ 178 w 304"/>
                <a:gd name="T43" fmla="*/ 539 h 741"/>
                <a:gd name="T44" fmla="*/ 190 w 304"/>
                <a:gd name="T45" fmla="*/ 499 h 741"/>
                <a:gd name="T46" fmla="*/ 184 w 304"/>
                <a:gd name="T47" fmla="*/ 465 h 741"/>
                <a:gd name="T48" fmla="*/ 192 w 304"/>
                <a:gd name="T49" fmla="*/ 391 h 741"/>
                <a:gd name="T50" fmla="*/ 216 w 304"/>
                <a:gd name="T51" fmla="*/ 313 h 741"/>
                <a:gd name="T52" fmla="*/ 238 w 304"/>
                <a:gd name="T53" fmla="*/ 249 h 741"/>
                <a:gd name="T54" fmla="*/ 268 w 304"/>
                <a:gd name="T55" fmla="*/ 185 h 741"/>
                <a:gd name="T56" fmla="*/ 284 w 304"/>
                <a:gd name="T57" fmla="*/ 159 h 741"/>
                <a:gd name="T58" fmla="*/ 304 w 304"/>
                <a:gd name="T59" fmla="*/ 12 h 741"/>
                <a:gd name="T60" fmla="*/ 298 w 304"/>
                <a:gd name="T61" fmla="*/ 24 h 741"/>
                <a:gd name="T62" fmla="*/ 292 w 304"/>
                <a:gd name="T63" fmla="*/ 30 h 741"/>
                <a:gd name="T64" fmla="*/ 292 w 304"/>
                <a:gd name="T65" fmla="*/ 36 h 741"/>
                <a:gd name="T66" fmla="*/ 286 w 304"/>
                <a:gd name="T67" fmla="*/ 36 h 741"/>
                <a:gd name="T68" fmla="*/ 286 w 304"/>
                <a:gd name="T69" fmla="*/ 42 h 741"/>
                <a:gd name="T70" fmla="*/ 280 w 304"/>
                <a:gd name="T71" fmla="*/ 42 h 741"/>
                <a:gd name="T72" fmla="*/ 280 w 304"/>
                <a:gd name="T73" fmla="*/ 42 h 741"/>
                <a:gd name="T74" fmla="*/ 280 w 304"/>
                <a:gd name="T75" fmla="*/ 4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47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>
                <a:gd name="T0" fmla="*/ 284 w 314"/>
                <a:gd name="T1" fmla="*/ 6 h 767"/>
                <a:gd name="T2" fmla="*/ 278 w 314"/>
                <a:gd name="T3" fmla="*/ 6 h 767"/>
                <a:gd name="T4" fmla="*/ 272 w 314"/>
                <a:gd name="T5" fmla="*/ 12 h 767"/>
                <a:gd name="T6" fmla="*/ 254 w 314"/>
                <a:gd name="T7" fmla="*/ 18 h 767"/>
                <a:gd name="T8" fmla="*/ 230 w 314"/>
                <a:gd name="T9" fmla="*/ 24 h 767"/>
                <a:gd name="T10" fmla="*/ 206 w 314"/>
                <a:gd name="T11" fmla="*/ 42 h 767"/>
                <a:gd name="T12" fmla="*/ 188 w 314"/>
                <a:gd name="T13" fmla="*/ 48 h 767"/>
                <a:gd name="T14" fmla="*/ 176 w 314"/>
                <a:gd name="T15" fmla="*/ 54 h 767"/>
                <a:gd name="T16" fmla="*/ 170 w 314"/>
                <a:gd name="T17" fmla="*/ 54 h 767"/>
                <a:gd name="T18" fmla="*/ 150 w 314"/>
                <a:gd name="T19" fmla="*/ 169 h 767"/>
                <a:gd name="T20" fmla="*/ 110 w 314"/>
                <a:gd name="T21" fmla="*/ 225 h 767"/>
                <a:gd name="T22" fmla="*/ 54 w 314"/>
                <a:gd name="T23" fmla="*/ 383 h 767"/>
                <a:gd name="T24" fmla="*/ 82 w 314"/>
                <a:gd name="T25" fmla="*/ 555 h 767"/>
                <a:gd name="T26" fmla="*/ 40 w 314"/>
                <a:gd name="T27" fmla="*/ 679 h 767"/>
                <a:gd name="T28" fmla="*/ 0 w 314"/>
                <a:gd name="T29" fmla="*/ 767 h 767"/>
                <a:gd name="T30" fmla="*/ 108 w 314"/>
                <a:gd name="T31" fmla="*/ 767 h 767"/>
                <a:gd name="T32" fmla="*/ 120 w 314"/>
                <a:gd name="T33" fmla="*/ 611 h 767"/>
                <a:gd name="T34" fmla="*/ 148 w 314"/>
                <a:gd name="T35" fmla="*/ 499 h 767"/>
                <a:gd name="T36" fmla="*/ 160 w 314"/>
                <a:gd name="T37" fmla="*/ 367 h 767"/>
                <a:gd name="T38" fmla="*/ 218 w 314"/>
                <a:gd name="T39" fmla="*/ 327 h 767"/>
                <a:gd name="T40" fmla="*/ 238 w 314"/>
                <a:gd name="T41" fmla="*/ 221 h 767"/>
                <a:gd name="T42" fmla="*/ 296 w 314"/>
                <a:gd name="T43" fmla="*/ 135 h 767"/>
                <a:gd name="T44" fmla="*/ 314 w 314"/>
                <a:gd name="T45" fmla="*/ 0 h 767"/>
                <a:gd name="T46" fmla="*/ 302 w 314"/>
                <a:gd name="T47" fmla="*/ 0 h 767"/>
                <a:gd name="T48" fmla="*/ 296 w 314"/>
                <a:gd name="T49" fmla="*/ 0 h 767"/>
                <a:gd name="T50" fmla="*/ 290 w 314"/>
                <a:gd name="T51" fmla="*/ 0 h 767"/>
                <a:gd name="T52" fmla="*/ 284 w 314"/>
                <a:gd name="T53" fmla="*/ 6 h 767"/>
                <a:gd name="T54" fmla="*/ 284 w 314"/>
                <a:gd name="T55" fmla="*/ 6 h 767"/>
                <a:gd name="T56" fmla="*/ 284 w 314"/>
                <a:gd name="T57" fmla="*/ 6 h 767"/>
                <a:gd name="T58" fmla="*/ 284 w 314"/>
                <a:gd name="T59" fmla="*/ 6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48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>
                <a:gd name="T0" fmla="*/ 257 w 275"/>
                <a:gd name="T1" fmla="*/ 12 h 623"/>
                <a:gd name="T2" fmla="*/ 239 w 275"/>
                <a:gd name="T3" fmla="*/ 6 h 623"/>
                <a:gd name="T4" fmla="*/ 203 w 275"/>
                <a:gd name="T5" fmla="*/ 6 h 623"/>
                <a:gd name="T6" fmla="*/ 203 w 275"/>
                <a:gd name="T7" fmla="*/ 6 h 623"/>
                <a:gd name="T8" fmla="*/ 197 w 275"/>
                <a:gd name="T9" fmla="*/ 6 h 623"/>
                <a:gd name="T10" fmla="*/ 185 w 275"/>
                <a:gd name="T11" fmla="*/ 0 h 623"/>
                <a:gd name="T12" fmla="*/ 173 w 275"/>
                <a:gd name="T13" fmla="*/ 0 h 623"/>
                <a:gd name="T14" fmla="*/ 166 w 275"/>
                <a:gd name="T15" fmla="*/ 0 h 623"/>
                <a:gd name="T16" fmla="*/ 160 w 275"/>
                <a:gd name="T17" fmla="*/ 0 h 623"/>
                <a:gd name="T18" fmla="*/ 144 w 275"/>
                <a:gd name="T19" fmla="*/ 117 h 623"/>
                <a:gd name="T20" fmla="*/ 128 w 275"/>
                <a:gd name="T21" fmla="*/ 185 h 623"/>
                <a:gd name="T22" fmla="*/ 58 w 275"/>
                <a:gd name="T23" fmla="*/ 299 h 623"/>
                <a:gd name="T24" fmla="*/ 54 w 275"/>
                <a:gd name="T25" fmla="*/ 441 h 623"/>
                <a:gd name="T26" fmla="*/ 24 w 275"/>
                <a:gd name="T27" fmla="*/ 523 h 623"/>
                <a:gd name="T28" fmla="*/ 0 w 275"/>
                <a:gd name="T29" fmla="*/ 623 h 623"/>
                <a:gd name="T30" fmla="*/ 78 w 275"/>
                <a:gd name="T31" fmla="*/ 623 h 623"/>
                <a:gd name="T32" fmla="*/ 92 w 275"/>
                <a:gd name="T33" fmla="*/ 555 h 623"/>
                <a:gd name="T34" fmla="*/ 134 w 275"/>
                <a:gd name="T35" fmla="*/ 447 h 623"/>
                <a:gd name="T36" fmla="*/ 158 w 275"/>
                <a:gd name="T37" fmla="*/ 315 h 623"/>
                <a:gd name="T38" fmla="*/ 184 w 275"/>
                <a:gd name="T39" fmla="*/ 257 h 623"/>
                <a:gd name="T40" fmla="*/ 216 w 275"/>
                <a:gd name="T41" fmla="*/ 211 h 623"/>
                <a:gd name="T42" fmla="*/ 222 w 275"/>
                <a:gd name="T43" fmla="*/ 145 h 623"/>
                <a:gd name="T44" fmla="*/ 240 w 275"/>
                <a:gd name="T45" fmla="*/ 111 h 623"/>
                <a:gd name="T46" fmla="*/ 262 w 275"/>
                <a:gd name="T47" fmla="*/ 79 h 623"/>
                <a:gd name="T48" fmla="*/ 275 w 275"/>
                <a:gd name="T49" fmla="*/ 6 h 623"/>
                <a:gd name="T50" fmla="*/ 263 w 275"/>
                <a:gd name="T51" fmla="*/ 12 h 623"/>
                <a:gd name="T52" fmla="*/ 257 w 275"/>
                <a:gd name="T53" fmla="*/ 12 h 623"/>
                <a:gd name="T54" fmla="*/ 257 w 275"/>
                <a:gd name="T55" fmla="*/ 12 h 623"/>
                <a:gd name="T56" fmla="*/ 257 w 275"/>
                <a:gd name="T57" fmla="*/ 1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49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>
                <a:gd name="T0" fmla="*/ 171 w 213"/>
                <a:gd name="T1" fmla="*/ 12 h 611"/>
                <a:gd name="T2" fmla="*/ 159 w 213"/>
                <a:gd name="T3" fmla="*/ 24 h 611"/>
                <a:gd name="T4" fmla="*/ 153 w 213"/>
                <a:gd name="T5" fmla="*/ 36 h 611"/>
                <a:gd name="T6" fmla="*/ 128 w 213"/>
                <a:gd name="T7" fmla="*/ 60 h 611"/>
                <a:gd name="T8" fmla="*/ 110 w 213"/>
                <a:gd name="T9" fmla="*/ 83 h 611"/>
                <a:gd name="T10" fmla="*/ 86 w 213"/>
                <a:gd name="T11" fmla="*/ 119 h 611"/>
                <a:gd name="T12" fmla="*/ 68 w 213"/>
                <a:gd name="T13" fmla="*/ 167 h 611"/>
                <a:gd name="T14" fmla="*/ 68 w 213"/>
                <a:gd name="T15" fmla="*/ 221 h 611"/>
                <a:gd name="T16" fmla="*/ 68 w 213"/>
                <a:gd name="T17" fmla="*/ 227 h 611"/>
                <a:gd name="T18" fmla="*/ 68 w 213"/>
                <a:gd name="T19" fmla="*/ 233 h 611"/>
                <a:gd name="T20" fmla="*/ 68 w 213"/>
                <a:gd name="T21" fmla="*/ 239 h 611"/>
                <a:gd name="T22" fmla="*/ 68 w 213"/>
                <a:gd name="T23" fmla="*/ 245 h 611"/>
                <a:gd name="T24" fmla="*/ 68 w 213"/>
                <a:gd name="T25" fmla="*/ 251 h 611"/>
                <a:gd name="T26" fmla="*/ 68 w 213"/>
                <a:gd name="T27" fmla="*/ 251 h 611"/>
                <a:gd name="T28" fmla="*/ 68 w 213"/>
                <a:gd name="T29" fmla="*/ 257 h 611"/>
                <a:gd name="T30" fmla="*/ 68 w 213"/>
                <a:gd name="T31" fmla="*/ 269 h 611"/>
                <a:gd name="T32" fmla="*/ 74 w 213"/>
                <a:gd name="T33" fmla="*/ 287 h 611"/>
                <a:gd name="T34" fmla="*/ 80 w 213"/>
                <a:gd name="T35" fmla="*/ 305 h 611"/>
                <a:gd name="T36" fmla="*/ 86 w 213"/>
                <a:gd name="T37" fmla="*/ 311 h 611"/>
                <a:gd name="T38" fmla="*/ 86 w 213"/>
                <a:gd name="T39" fmla="*/ 311 h 611"/>
                <a:gd name="T40" fmla="*/ 92 w 213"/>
                <a:gd name="T41" fmla="*/ 317 h 611"/>
                <a:gd name="T42" fmla="*/ 92 w 213"/>
                <a:gd name="T43" fmla="*/ 323 h 611"/>
                <a:gd name="T44" fmla="*/ 92 w 213"/>
                <a:gd name="T45" fmla="*/ 323 h 611"/>
                <a:gd name="T46" fmla="*/ 24 w 213"/>
                <a:gd name="T47" fmla="*/ 437 h 611"/>
                <a:gd name="T48" fmla="*/ 18 w 213"/>
                <a:gd name="T49" fmla="*/ 471 h 611"/>
                <a:gd name="T50" fmla="*/ 0 w 213"/>
                <a:gd name="T51" fmla="*/ 547 h 611"/>
                <a:gd name="T52" fmla="*/ 50 w 213"/>
                <a:gd name="T53" fmla="*/ 611 h 611"/>
                <a:gd name="T54" fmla="*/ 114 w 213"/>
                <a:gd name="T55" fmla="*/ 611 h 611"/>
                <a:gd name="T56" fmla="*/ 104 w 213"/>
                <a:gd name="T57" fmla="*/ 555 h 611"/>
                <a:gd name="T58" fmla="*/ 120 w 213"/>
                <a:gd name="T59" fmla="*/ 515 h 611"/>
                <a:gd name="T60" fmla="*/ 150 w 213"/>
                <a:gd name="T61" fmla="*/ 449 h 611"/>
                <a:gd name="T62" fmla="*/ 166 w 213"/>
                <a:gd name="T63" fmla="*/ 377 h 611"/>
                <a:gd name="T64" fmla="*/ 156 w 213"/>
                <a:gd name="T65" fmla="*/ 295 h 611"/>
                <a:gd name="T66" fmla="*/ 170 w 213"/>
                <a:gd name="T67" fmla="*/ 203 h 611"/>
                <a:gd name="T68" fmla="*/ 212 w 213"/>
                <a:gd name="T69" fmla="*/ 95 h 611"/>
                <a:gd name="T70" fmla="*/ 213 w 213"/>
                <a:gd name="T71" fmla="*/ 0 h 611"/>
                <a:gd name="T72" fmla="*/ 207 w 213"/>
                <a:gd name="T73" fmla="*/ 0 h 611"/>
                <a:gd name="T74" fmla="*/ 201 w 213"/>
                <a:gd name="T75" fmla="*/ 0 h 611"/>
                <a:gd name="T76" fmla="*/ 195 w 213"/>
                <a:gd name="T77" fmla="*/ 0 h 611"/>
                <a:gd name="T78" fmla="*/ 189 w 213"/>
                <a:gd name="T79" fmla="*/ 0 h 611"/>
                <a:gd name="T80" fmla="*/ 183 w 213"/>
                <a:gd name="T81" fmla="*/ 6 h 611"/>
                <a:gd name="T82" fmla="*/ 177 w 213"/>
                <a:gd name="T83" fmla="*/ 6 h 611"/>
                <a:gd name="T84" fmla="*/ 171 w 213"/>
                <a:gd name="T85" fmla="*/ 12 h 611"/>
                <a:gd name="T86" fmla="*/ 171 w 213"/>
                <a:gd name="T87" fmla="*/ 12 h 611"/>
                <a:gd name="T88" fmla="*/ 171 w 213"/>
                <a:gd name="T89" fmla="*/ 1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0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>
                <a:gd name="T0" fmla="*/ 149 w 167"/>
                <a:gd name="T1" fmla="*/ 60 h 384"/>
                <a:gd name="T2" fmla="*/ 119 w 167"/>
                <a:gd name="T3" fmla="*/ 30 h 384"/>
                <a:gd name="T4" fmla="*/ 89 w 167"/>
                <a:gd name="T5" fmla="*/ 12 h 384"/>
                <a:gd name="T6" fmla="*/ 59 w 167"/>
                <a:gd name="T7" fmla="*/ 0 h 384"/>
                <a:gd name="T8" fmla="*/ 54 w 167"/>
                <a:gd name="T9" fmla="*/ 70 h 384"/>
                <a:gd name="T10" fmla="*/ 46 w 167"/>
                <a:gd name="T11" fmla="*/ 112 h 384"/>
                <a:gd name="T12" fmla="*/ 52 w 167"/>
                <a:gd name="T13" fmla="*/ 168 h 384"/>
                <a:gd name="T14" fmla="*/ 24 w 167"/>
                <a:gd name="T15" fmla="*/ 194 h 384"/>
                <a:gd name="T16" fmla="*/ 16 w 167"/>
                <a:gd name="T17" fmla="*/ 258 h 384"/>
                <a:gd name="T18" fmla="*/ 2 w 167"/>
                <a:gd name="T19" fmla="*/ 300 h 384"/>
                <a:gd name="T20" fmla="*/ 0 w 167"/>
                <a:gd name="T21" fmla="*/ 352 h 384"/>
                <a:gd name="T22" fmla="*/ 47 w 167"/>
                <a:gd name="T23" fmla="*/ 384 h 384"/>
                <a:gd name="T24" fmla="*/ 149 w 167"/>
                <a:gd name="T25" fmla="*/ 384 h 384"/>
                <a:gd name="T26" fmla="*/ 134 w 167"/>
                <a:gd name="T27" fmla="*/ 350 h 384"/>
                <a:gd name="T28" fmla="*/ 104 w 167"/>
                <a:gd name="T29" fmla="*/ 324 h 384"/>
                <a:gd name="T30" fmla="*/ 138 w 167"/>
                <a:gd name="T31" fmla="*/ 274 h 384"/>
                <a:gd name="T32" fmla="*/ 122 w 167"/>
                <a:gd name="T33" fmla="*/ 220 h 384"/>
                <a:gd name="T34" fmla="*/ 132 w 167"/>
                <a:gd name="T35" fmla="*/ 186 h 384"/>
                <a:gd name="T36" fmla="*/ 140 w 167"/>
                <a:gd name="T37" fmla="*/ 154 h 384"/>
                <a:gd name="T38" fmla="*/ 167 w 167"/>
                <a:gd name="T39" fmla="*/ 90 h 384"/>
                <a:gd name="T40" fmla="*/ 149 w 167"/>
                <a:gd name="T41" fmla="*/ 60 h 384"/>
                <a:gd name="T42" fmla="*/ 149 w 167"/>
                <a:gd name="T43" fmla="*/ 60 h 384"/>
                <a:gd name="T44" fmla="*/ 149 w 167"/>
                <a:gd name="T45" fmla="*/ 6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1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>
                <a:gd name="T0" fmla="*/ 136 w 166"/>
                <a:gd name="T1" fmla="*/ 12 h 300"/>
                <a:gd name="T2" fmla="*/ 100 w 166"/>
                <a:gd name="T3" fmla="*/ 0 h 300"/>
                <a:gd name="T4" fmla="*/ 78 w 166"/>
                <a:gd name="T5" fmla="*/ 64 h 300"/>
                <a:gd name="T6" fmla="*/ 70 w 166"/>
                <a:gd name="T7" fmla="*/ 126 h 300"/>
                <a:gd name="T8" fmla="*/ 46 w 166"/>
                <a:gd name="T9" fmla="*/ 184 h 300"/>
                <a:gd name="T10" fmla="*/ 58 w 166"/>
                <a:gd name="T11" fmla="*/ 232 h 300"/>
                <a:gd name="T12" fmla="*/ 38 w 166"/>
                <a:gd name="T13" fmla="*/ 268 h 300"/>
                <a:gd name="T14" fmla="*/ 0 w 166"/>
                <a:gd name="T15" fmla="*/ 300 h 300"/>
                <a:gd name="T16" fmla="*/ 160 w 166"/>
                <a:gd name="T17" fmla="*/ 300 h 300"/>
                <a:gd name="T18" fmla="*/ 136 w 166"/>
                <a:gd name="T19" fmla="*/ 272 h 300"/>
                <a:gd name="T20" fmla="*/ 98 w 166"/>
                <a:gd name="T21" fmla="*/ 234 h 300"/>
                <a:gd name="T22" fmla="*/ 130 w 166"/>
                <a:gd name="T23" fmla="*/ 188 h 300"/>
                <a:gd name="T24" fmla="*/ 138 w 166"/>
                <a:gd name="T25" fmla="*/ 134 h 300"/>
                <a:gd name="T26" fmla="*/ 144 w 166"/>
                <a:gd name="T27" fmla="*/ 94 h 300"/>
                <a:gd name="T28" fmla="*/ 164 w 166"/>
                <a:gd name="T29" fmla="*/ 60 h 300"/>
                <a:gd name="T30" fmla="*/ 166 w 166"/>
                <a:gd name="T31" fmla="*/ 0 h 300"/>
                <a:gd name="T32" fmla="*/ 136 w 166"/>
                <a:gd name="T33" fmla="*/ 12 h 300"/>
                <a:gd name="T34" fmla="*/ 136 w 166"/>
                <a:gd name="T35" fmla="*/ 12 h 300"/>
                <a:gd name="T36" fmla="*/ 136 w 166"/>
                <a:gd name="T37" fmla="*/ 1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2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>
                <a:gd name="T0" fmla="*/ 201 w 237"/>
                <a:gd name="T1" fmla="*/ 0 h 282"/>
                <a:gd name="T2" fmla="*/ 183 w 237"/>
                <a:gd name="T3" fmla="*/ 0 h 282"/>
                <a:gd name="T4" fmla="*/ 158 w 237"/>
                <a:gd name="T5" fmla="*/ 50 h 282"/>
                <a:gd name="T6" fmla="*/ 148 w 237"/>
                <a:gd name="T7" fmla="*/ 92 h 282"/>
                <a:gd name="T8" fmla="*/ 120 w 237"/>
                <a:gd name="T9" fmla="*/ 144 h 282"/>
                <a:gd name="T10" fmla="*/ 82 w 237"/>
                <a:gd name="T11" fmla="*/ 182 h 282"/>
                <a:gd name="T12" fmla="*/ 60 w 237"/>
                <a:gd name="T13" fmla="*/ 232 h 282"/>
                <a:gd name="T14" fmla="*/ 0 w 237"/>
                <a:gd name="T15" fmla="*/ 282 h 282"/>
                <a:gd name="T16" fmla="*/ 128 w 237"/>
                <a:gd name="T17" fmla="*/ 282 h 282"/>
                <a:gd name="T18" fmla="*/ 154 w 237"/>
                <a:gd name="T19" fmla="*/ 254 h 282"/>
                <a:gd name="T20" fmla="*/ 158 w 237"/>
                <a:gd name="T21" fmla="*/ 196 h 282"/>
                <a:gd name="T22" fmla="*/ 188 w 237"/>
                <a:gd name="T23" fmla="*/ 148 h 282"/>
                <a:gd name="T24" fmla="*/ 196 w 237"/>
                <a:gd name="T25" fmla="*/ 70 h 282"/>
                <a:gd name="T26" fmla="*/ 237 w 237"/>
                <a:gd name="T27" fmla="*/ 0 h 282"/>
                <a:gd name="T28" fmla="*/ 201 w 237"/>
                <a:gd name="T29" fmla="*/ 0 h 282"/>
                <a:gd name="T30" fmla="*/ 201 w 237"/>
                <a:gd name="T31" fmla="*/ 0 h 282"/>
                <a:gd name="T32" fmla="*/ 201 w 237"/>
                <a:gd name="T3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3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>
                <a:gd name="T0" fmla="*/ 167 w 196"/>
                <a:gd name="T1" fmla="*/ 54 h 234"/>
                <a:gd name="T2" fmla="*/ 113 w 196"/>
                <a:gd name="T3" fmla="*/ 24 h 234"/>
                <a:gd name="T4" fmla="*/ 83 w 196"/>
                <a:gd name="T5" fmla="*/ 0 h 234"/>
                <a:gd name="T6" fmla="*/ 80 w 196"/>
                <a:gd name="T7" fmla="*/ 62 h 234"/>
                <a:gd name="T8" fmla="*/ 58 w 196"/>
                <a:gd name="T9" fmla="*/ 100 h 234"/>
                <a:gd name="T10" fmla="*/ 54 w 196"/>
                <a:gd name="T11" fmla="*/ 160 h 234"/>
                <a:gd name="T12" fmla="*/ 36 w 196"/>
                <a:gd name="T13" fmla="*/ 202 h 234"/>
                <a:gd name="T14" fmla="*/ 0 w 196"/>
                <a:gd name="T15" fmla="*/ 234 h 234"/>
                <a:gd name="T16" fmla="*/ 146 w 196"/>
                <a:gd name="T17" fmla="*/ 234 h 234"/>
                <a:gd name="T18" fmla="*/ 170 w 196"/>
                <a:gd name="T19" fmla="*/ 198 h 234"/>
                <a:gd name="T20" fmla="*/ 158 w 196"/>
                <a:gd name="T21" fmla="*/ 138 h 234"/>
                <a:gd name="T22" fmla="*/ 196 w 196"/>
                <a:gd name="T23" fmla="*/ 100 h 234"/>
                <a:gd name="T24" fmla="*/ 191 w 196"/>
                <a:gd name="T25" fmla="*/ 54 h 234"/>
                <a:gd name="T26" fmla="*/ 167 w 196"/>
                <a:gd name="T27" fmla="*/ 54 h 234"/>
                <a:gd name="T28" fmla="*/ 167 w 196"/>
                <a:gd name="T29" fmla="*/ 54 h 234"/>
                <a:gd name="T30" fmla="*/ 167 w 196"/>
                <a:gd name="T31" fmla="*/ 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4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>
                <a:gd name="T0" fmla="*/ 190 w 190"/>
                <a:gd name="T1" fmla="*/ 0 h 252"/>
                <a:gd name="T2" fmla="*/ 166 w 190"/>
                <a:gd name="T3" fmla="*/ 0 h 252"/>
                <a:gd name="T4" fmla="*/ 158 w 190"/>
                <a:gd name="T5" fmla="*/ 38 h 252"/>
                <a:gd name="T6" fmla="*/ 138 w 190"/>
                <a:gd name="T7" fmla="*/ 120 h 252"/>
                <a:gd name="T8" fmla="*/ 94 w 190"/>
                <a:gd name="T9" fmla="*/ 180 h 252"/>
                <a:gd name="T10" fmla="*/ 62 w 190"/>
                <a:gd name="T11" fmla="*/ 234 h 252"/>
                <a:gd name="T12" fmla="*/ 0 w 190"/>
                <a:gd name="T13" fmla="*/ 252 h 252"/>
                <a:gd name="T14" fmla="*/ 128 w 190"/>
                <a:gd name="T15" fmla="*/ 252 h 252"/>
                <a:gd name="T16" fmla="*/ 142 w 190"/>
                <a:gd name="T17" fmla="*/ 188 h 252"/>
                <a:gd name="T18" fmla="*/ 186 w 190"/>
                <a:gd name="T19" fmla="*/ 90 h 252"/>
                <a:gd name="T20" fmla="*/ 190 w 190"/>
                <a:gd name="T21" fmla="*/ 38 h 252"/>
                <a:gd name="T22" fmla="*/ 190 w 190"/>
                <a:gd name="T23" fmla="*/ 0 h 252"/>
                <a:gd name="T24" fmla="*/ 190 w 190"/>
                <a:gd name="T25" fmla="*/ 0 h 252"/>
                <a:gd name="T26" fmla="*/ 190 w 190"/>
                <a:gd name="T27" fmla="*/ 0 h 252"/>
                <a:gd name="T28" fmla="*/ 190 w 19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5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>
                <a:gd name="T0" fmla="*/ 197 w 230"/>
                <a:gd name="T1" fmla="*/ 0 h 132"/>
                <a:gd name="T2" fmla="*/ 191 w 230"/>
                <a:gd name="T3" fmla="*/ 0 h 132"/>
                <a:gd name="T4" fmla="*/ 185 w 230"/>
                <a:gd name="T5" fmla="*/ 0 h 132"/>
                <a:gd name="T6" fmla="*/ 173 w 230"/>
                <a:gd name="T7" fmla="*/ 0 h 132"/>
                <a:gd name="T8" fmla="*/ 161 w 230"/>
                <a:gd name="T9" fmla="*/ 0 h 132"/>
                <a:gd name="T10" fmla="*/ 155 w 230"/>
                <a:gd name="T11" fmla="*/ 0 h 132"/>
                <a:gd name="T12" fmla="*/ 138 w 230"/>
                <a:gd name="T13" fmla="*/ 6 h 132"/>
                <a:gd name="T14" fmla="*/ 132 w 230"/>
                <a:gd name="T15" fmla="*/ 6 h 132"/>
                <a:gd name="T16" fmla="*/ 35 w 230"/>
                <a:gd name="T17" fmla="*/ 18 h 132"/>
                <a:gd name="T18" fmla="*/ 11 w 230"/>
                <a:gd name="T19" fmla="*/ 30 h 132"/>
                <a:gd name="T20" fmla="*/ 23 w 230"/>
                <a:gd name="T21" fmla="*/ 54 h 132"/>
                <a:gd name="T22" fmla="*/ 0 w 230"/>
                <a:gd name="T23" fmla="*/ 100 h 132"/>
                <a:gd name="T24" fmla="*/ 0 w 230"/>
                <a:gd name="T25" fmla="*/ 132 h 132"/>
                <a:gd name="T26" fmla="*/ 162 w 230"/>
                <a:gd name="T27" fmla="*/ 132 h 132"/>
                <a:gd name="T28" fmla="*/ 204 w 230"/>
                <a:gd name="T29" fmla="*/ 88 h 132"/>
                <a:gd name="T30" fmla="*/ 230 w 230"/>
                <a:gd name="T31" fmla="*/ 46 h 132"/>
                <a:gd name="T32" fmla="*/ 214 w 230"/>
                <a:gd name="T33" fmla="*/ 24 h 132"/>
                <a:gd name="T34" fmla="*/ 215 w 230"/>
                <a:gd name="T35" fmla="*/ 0 h 132"/>
                <a:gd name="T36" fmla="*/ 209 w 230"/>
                <a:gd name="T37" fmla="*/ 0 h 132"/>
                <a:gd name="T38" fmla="*/ 203 w 230"/>
                <a:gd name="T39" fmla="*/ 0 h 132"/>
                <a:gd name="T40" fmla="*/ 203 w 230"/>
                <a:gd name="T41" fmla="*/ 0 h 132"/>
                <a:gd name="T42" fmla="*/ 197 w 230"/>
                <a:gd name="T43" fmla="*/ 0 h 132"/>
                <a:gd name="T44" fmla="*/ 197 w 230"/>
                <a:gd name="T45" fmla="*/ 0 h 132"/>
                <a:gd name="T46" fmla="*/ 197 w 230"/>
                <a:gd name="T4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6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>
                <a:gd name="T0" fmla="*/ 71 w 89"/>
                <a:gd name="T1" fmla="*/ 0 h 102"/>
                <a:gd name="T2" fmla="*/ 66 w 89"/>
                <a:gd name="T3" fmla="*/ 48 h 102"/>
                <a:gd name="T4" fmla="*/ 30 w 89"/>
                <a:gd name="T5" fmla="*/ 72 h 102"/>
                <a:gd name="T6" fmla="*/ 0 w 89"/>
                <a:gd name="T7" fmla="*/ 102 h 102"/>
                <a:gd name="T8" fmla="*/ 66 w 89"/>
                <a:gd name="T9" fmla="*/ 102 h 102"/>
                <a:gd name="T10" fmla="*/ 88 w 89"/>
                <a:gd name="T11" fmla="*/ 56 h 102"/>
                <a:gd name="T12" fmla="*/ 89 w 89"/>
                <a:gd name="T13" fmla="*/ 6 h 102"/>
                <a:gd name="T14" fmla="*/ 71 w 89"/>
                <a:gd name="T15" fmla="*/ 0 h 102"/>
                <a:gd name="T16" fmla="*/ 71 w 89"/>
                <a:gd name="T17" fmla="*/ 0 h 102"/>
                <a:gd name="T18" fmla="*/ 71 w 89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7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>
                <a:gd name="T0" fmla="*/ 278 w 278"/>
                <a:gd name="T1" fmla="*/ 24 h 953"/>
                <a:gd name="T2" fmla="*/ 272 w 278"/>
                <a:gd name="T3" fmla="*/ 24 h 953"/>
                <a:gd name="T4" fmla="*/ 272 w 278"/>
                <a:gd name="T5" fmla="*/ 18 h 953"/>
                <a:gd name="T6" fmla="*/ 266 w 278"/>
                <a:gd name="T7" fmla="*/ 18 h 953"/>
                <a:gd name="T8" fmla="*/ 254 w 278"/>
                <a:gd name="T9" fmla="*/ 12 h 953"/>
                <a:gd name="T10" fmla="*/ 236 w 278"/>
                <a:gd name="T11" fmla="*/ 6 h 953"/>
                <a:gd name="T12" fmla="*/ 212 w 278"/>
                <a:gd name="T13" fmla="*/ 0 h 953"/>
                <a:gd name="T14" fmla="*/ 206 w 278"/>
                <a:gd name="T15" fmla="*/ 6 h 953"/>
                <a:gd name="T16" fmla="*/ 198 w 278"/>
                <a:gd name="T17" fmla="*/ 129 h 953"/>
                <a:gd name="T18" fmla="*/ 184 w 278"/>
                <a:gd name="T19" fmla="*/ 209 h 953"/>
                <a:gd name="T20" fmla="*/ 182 w 278"/>
                <a:gd name="T21" fmla="*/ 249 h 953"/>
                <a:gd name="T22" fmla="*/ 200 w 278"/>
                <a:gd name="T23" fmla="*/ 339 h 953"/>
                <a:gd name="T24" fmla="*/ 186 w 278"/>
                <a:gd name="T25" fmla="*/ 481 h 953"/>
                <a:gd name="T26" fmla="*/ 176 w 278"/>
                <a:gd name="T27" fmla="*/ 521 h 953"/>
                <a:gd name="T28" fmla="*/ 156 w 278"/>
                <a:gd name="T29" fmla="*/ 601 h 953"/>
                <a:gd name="T30" fmla="*/ 172 w 278"/>
                <a:gd name="T31" fmla="*/ 681 h 953"/>
                <a:gd name="T32" fmla="*/ 138 w 278"/>
                <a:gd name="T33" fmla="*/ 765 h 953"/>
                <a:gd name="T34" fmla="*/ 96 w 278"/>
                <a:gd name="T35" fmla="*/ 847 h 953"/>
                <a:gd name="T36" fmla="*/ 50 w 278"/>
                <a:gd name="T37" fmla="*/ 899 h 953"/>
                <a:gd name="T38" fmla="*/ 0 w 278"/>
                <a:gd name="T39" fmla="*/ 953 h 953"/>
                <a:gd name="T40" fmla="*/ 278 w 278"/>
                <a:gd name="T41" fmla="*/ 953 h 953"/>
                <a:gd name="T42" fmla="*/ 278 w 278"/>
                <a:gd name="T43" fmla="*/ 24 h 953"/>
                <a:gd name="T44" fmla="*/ 278 w 278"/>
                <a:gd name="T45" fmla="*/ 24 h 953"/>
                <a:gd name="T46" fmla="*/ 278 w 278"/>
                <a:gd name="T47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12658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59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60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61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DEAEFC10-505B-4E07-A82A-8BDBB0EE0F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266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8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6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26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6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2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6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266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126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26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6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266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126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26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6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266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126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26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6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266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126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26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6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266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126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26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http://enrin.grida.no/htmls/ferghana_valley/ferghana_valley_soe/img/mercury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http://enrin.grida.no/htmls/ferghana_valley/ferghana_valley_soe/img/anz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http://enrin.grida.no/htmls/ferghana_valley/ferghana_valley_soe/img/barrel.jpg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enrin.grida.no/htmls/ferghana_valley/ferghana_valley_soe/html/mailusuu.htm" TargetMode="Externa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/>
          <p:cNvSpPr>
            <a:spLocks noChangeArrowheads="1"/>
          </p:cNvSpPr>
          <p:nvPr/>
        </p:nvSpPr>
        <p:spPr bwMode="auto">
          <a:xfrm>
            <a:off x="468313" y="333375"/>
            <a:ext cx="8245475" cy="190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 eaLnBrk="0" hangingPunct="0">
              <a:defRPr/>
            </a:pPr>
            <a:r>
              <a:rPr kumimoji="1" lang="ru-RU" sz="4400" b="1">
                <a:effectLst>
                  <a:outerShdw blurRad="38100" dist="38100" dir="2700000" algn="tl">
                    <a:srgbClr val="000000"/>
                  </a:outerShdw>
                </a:effectLst>
              </a:rPr>
              <a:t>Экологическая безопасность </a:t>
            </a:r>
            <a:r>
              <a:rPr lang="ru-RU" sz="4400" b="1">
                <a:effectLst>
                  <a:outerShdw blurRad="38100" dist="38100" dir="2700000" algn="tl">
                    <a:srgbClr val="000000"/>
                  </a:outerShdw>
                </a:effectLst>
              </a:rPr>
              <a:t>в Ферганской долине</a:t>
            </a:r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323850" y="4365625"/>
            <a:ext cx="59039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 eaLnBrk="0" hangingPunct="0">
              <a:defRPr/>
            </a:pPr>
            <a:r>
              <a:rPr lang="ru-RU" sz="3600" b="1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Домуладжанов Ибрагимжон Хаджимухамедович</a:t>
            </a: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–</a:t>
            </a:r>
            <a:r>
              <a:rPr lang="ru-RU" sz="2400" b="1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</a:p>
          <a:p>
            <a:pPr algn="ctr" eaLnBrk="0" hangingPunct="0">
              <a:defRPr/>
            </a:pPr>
            <a:r>
              <a:rPr lang="ru-RU" sz="2400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президент ассоциации «За экологически чистую Фергану», </a:t>
            </a:r>
            <a:r>
              <a:rPr lang="ru-RU" sz="2400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канд. техн. наук, заслуженный доцент ФерПИ.</a:t>
            </a:r>
            <a:endParaRPr lang="ru-RU" sz="2400" b="1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algn="ctr" eaLnBrk="0" hangingPunct="0">
              <a:defRPr/>
            </a:pPr>
            <a:endParaRPr lang="ru-RU" sz="2400" b="1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3076" name="Picture 7" descr="Фото Домуладжанова И пос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8100" y="2852738"/>
            <a:ext cx="23114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Экологическая безопасность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91513" cy="47894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</p:txBody>
      </p:sp>
      <p:pic>
        <p:nvPicPr>
          <p:cNvPr id="12292" name="Picture 4" descr="tabosh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1484313"/>
            <a:ext cx="417512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photo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484313"/>
            <a:ext cx="38163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6" name="Text Box 6"/>
          <p:cNvSpPr txBox="1">
            <a:spLocks noChangeArrowheads="1"/>
          </p:cNvSpPr>
          <p:nvPr/>
        </p:nvSpPr>
        <p:spPr bwMode="auto">
          <a:xfrm>
            <a:off x="755650" y="4941888"/>
            <a:ext cx="75612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Андрасман                                   Табошар</a:t>
            </a: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148487" name="Text Box 7"/>
          <p:cNvSpPr txBox="1">
            <a:spLocks noChangeArrowheads="1"/>
          </p:cNvSpPr>
          <p:nvPr/>
        </p:nvSpPr>
        <p:spPr bwMode="auto">
          <a:xfrm>
            <a:off x="2268538" y="5589588"/>
            <a:ext cx="4464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ТАДЖИКИСТАН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/>
              <a:t>Экологическая безопасность Ферганской долины</a:t>
            </a:r>
          </a:p>
        </p:txBody>
      </p:sp>
      <p:pic>
        <p:nvPicPr>
          <p:cNvPr id="13315" name="Picture 4" descr="Map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4613" y="1254125"/>
            <a:ext cx="3521075" cy="455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 descr="DSC014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412875"/>
            <a:ext cx="4473575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10" name="Text Box 6"/>
          <p:cNvSpPr txBox="1">
            <a:spLocks noChangeArrowheads="1"/>
          </p:cNvSpPr>
          <p:nvPr/>
        </p:nvSpPr>
        <p:spPr bwMode="auto">
          <a:xfrm>
            <a:off x="1835150" y="6021388"/>
            <a:ext cx="6049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Чкаловск - Хужант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2" name="Rectangle 80"/>
          <p:cNvSpPr>
            <a:spLocks noChangeArrowheads="1"/>
          </p:cNvSpPr>
          <p:nvPr/>
        </p:nvSpPr>
        <p:spPr bwMode="auto">
          <a:xfrm>
            <a:off x="395288" y="620713"/>
            <a:ext cx="8424862" cy="576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Сумсарское рудоуправление функционировало с 1950 по 1978 годы и осуществляло добычу и переработку полиметаллических руд (свинец, цинк, медь и кремний). В результате деятельности предприятия в районе поселка Сумсар было намыто 3 хвостохранилища общим объемом 2,65 млн. куб.м. Хвостохранилища № 1 и 2 законсервированы. В настоящее время гидротехнические сооружения и дамба хвостохранилища № 1 разрушены, происходит эрозия дамбы хвостохранилища № 2 и частичный смыв отходов в реку Сумсар. Ниже хвостохранилища №1 на реке расположен водозабор питьевой воды для поселков Сумсар, Шекафтар, что обуславливает повышенный риск для здоровья населения. Основными загрязняющими веществами являются соли тяжелых металлов (свинец, цинк, кадмий).</a:t>
            </a:r>
            <a:r>
              <a:rPr lang="en-US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sz="2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2997200"/>
            <a:ext cx="8964613" cy="374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ru-RU" sz="1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</a:t>
            </a:r>
            <a:endParaRPr lang="ru-RU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5364" name="Rectangle 8"/>
          <p:cNvSpPr>
            <a:spLocks noChangeArrowheads="1"/>
          </p:cNvSpPr>
          <p:nvPr/>
        </p:nvSpPr>
        <p:spPr bwMode="auto">
          <a:xfrm>
            <a:off x="0" y="1962150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400">
                <a:effectLst/>
                <a:cs typeface="Times New Roman" pitchFamily="18" charset="0"/>
              </a:rPr>
              <a:t>   </a:t>
            </a:r>
            <a:endParaRPr lang="ru-RU" sz="1800">
              <a:effectLst/>
            </a:endParaRPr>
          </a:p>
        </p:txBody>
      </p:sp>
      <p:sp>
        <p:nvSpPr>
          <p:cNvPr id="64521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5959475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200" smtClean="0"/>
              <a:t> Кадамджайский сурьмяной комбинат является потенциальным источником загрязнения воздуха. Под воздействием ветра токсичная пыль с незащищенных соленакопителей комбината разносится по окружающей территории, включая такие населенные пункты Ферганской долины как  Кадамджай, Пульгон, Вуадиль. Большая часть загрязнителей от соленакопителей поступает в окружающую среду через поверхностный смыв и подземное просачивание, вероятность переноса загрязнителей (</a:t>
            </a:r>
            <a:r>
              <a:rPr lang="en-US" sz="2200" smtClean="0"/>
              <a:t>As</a:t>
            </a:r>
            <a:r>
              <a:rPr lang="ru-RU" sz="2200" smtClean="0"/>
              <a:t>) по воздуху в сторону населенных пунктов также велика ввиду постоянных горно-долинных ветров, в том числе в сторону Ферганской долины, и отсутствия изоляции на поверхности соленакопителей. Из металлургического цеха КСК в атмосферу поступает загрязнители в объеме более 100 тонн в год.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4213" y="333375"/>
            <a:ext cx="7991475" cy="6191250"/>
          </a:xfrm>
        </p:spPr>
        <p:txBody>
          <a:bodyPr/>
          <a:lstStyle/>
          <a:p>
            <a:pPr eaLnBrk="1" hangingPunct="1">
              <a:defRPr/>
            </a:pPr>
            <a:r>
              <a:rPr lang="en-US" b="1" smtClean="0">
                <a:latin typeface="Arial" charset="0"/>
                <a:cs typeface="Times New Roman" pitchFamily="18" charset="0"/>
              </a:rPr>
              <a:t>	</a:t>
            </a:r>
            <a:r>
              <a:rPr lang="ru-RU" sz="1700" b="1" i="1" smtClean="0"/>
              <a:t>Кадамджайский сурьмяной комбинат был введен в эксплуатацию в 1936 году и до 1990 года наращивал выпуск продукции, достигнув максимума 17 тыс. тонн в год. В последние 15 лет выпуск продукции многократно сократился. На начальном этапе производство основывалось на эксплуатации местных рудников, но в связи с их истощением комбинат перешел на использование сырья из Таджикистана, Казахстана, России и Хайдарканского металлургического комбината.</a:t>
            </a:r>
          </a:p>
          <a:p>
            <a:pPr eaLnBrk="1" hangingPunct="1">
              <a:defRPr/>
            </a:pPr>
            <a:r>
              <a:rPr lang="ru-RU" sz="1700" b="1" i="1" smtClean="0"/>
              <a:t>Хвостохранилище обогатительного цеха Кадамжайского комбината эксплуатируется с 1971 года и расположено прямо над поселком Вуадил Ферганского района Ферганской области. Проектная мощность составляет 2600 тыс. куб.м, а фактический объем уложенных хвостов составляет 2592 тыс. куб.м, таким образом объем использования хвостохранилища полностью исчерпан. В мае 1977 года во время сильных дождей была смыта часть хвостохранилища; отходы распространилась на нижележащие территории поселка Вуадиль, загрязнив почву и воду. В настоящее время состояние хвостохранилища также небезопасно и требует улучшения.</a:t>
            </a:r>
            <a:r>
              <a:rPr lang="ru-RU" sz="1700" smtClean="0"/>
              <a:t> </a:t>
            </a:r>
            <a:endParaRPr lang="en-US" sz="17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546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В процессе пирометаллургического производства на комбинате образовались отходы, которые были складированы в виде отвалов штейнов и шлаков, занимающих значительные земельные площади 8 га. и 5 га. соответственно. Отвалы не рекультивированы и подвержены размыву под воздействием ветра и воды.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	В наиболее плачевном состоянии находятся соленакопители комбината, находящиеся в эксплуатации с 1976 года, общей площадью 76 тыс. кв.м и объемом 250 тыс. куб.м. Соленакопители, состоящие из семи карт-емкостей, расположены на высотах 1000-1200 м. над уровнем моря у подножья хребта Катранбаши на склоне с уклоном с юга на север в сторону Ферганской области. Они служат для хранения электролита, образующегося при выщелачивании сурьмы с последующим электролизом по гидрометаллургической схеме производства, используемой в настоящее время. С момента ввода в эксплуатацию в соленакопители сброшено 360 тыс. куб.м. электролита.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56165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800" smtClean="0"/>
              <a:t>Из-за технологических упущений и нарушений при строительстве и в процессе эксплуатации соленакопителей, происходит утечка электролита и токсичных солей, которые попадают через поверхностный смыв и подземные воды в речную систему Ферганской Долины Узбекистана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smtClean="0"/>
              <a:t>Геологические породы, подстилающие соленакопители - это сланцы, местами с прослоями известняков и конгломератов, которые могут способствовать просачиванию загрязненных веществ в подземные горизонты. Гидроизоляция соленакопителей значительно устарела и потеряла эффективность (наблюдаются трещины, эрозия дна и бортов). Дождями, талыми водами и ветрами токсичные элементы отходов (мышьяк, сурьма, ртуть, сульфиды натрия) переносятся в сторону населенных районов и в речную сеть, откуда осуществляется хозяйственно-питьевое водоснабжение Ферганского района, г.г. Фергана и Маргилан.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smtClean="0"/>
              <a:t>В зоне экологического риска проживают часть населения Кадамжайского района Баткенской области </a:t>
            </a:r>
            <a:r>
              <a:rPr lang="uz-Cyrl-UZ" sz="1800" smtClean="0"/>
              <a:t>Кыпгызыстана</a:t>
            </a:r>
            <a:r>
              <a:rPr lang="ru-RU" sz="1800" smtClean="0"/>
              <a:t> и значительное количество орошаемой земли и жителей Ферганской области Узбекистана. Канцерогенные риски для здоровья представляют в основном соединения мышьяка (</a:t>
            </a:r>
            <a:r>
              <a:rPr lang="en-US" sz="1800" smtClean="0"/>
              <a:t>As</a:t>
            </a:r>
            <a:r>
              <a:rPr lang="ru-RU" sz="1800" smtClean="0"/>
              <a:t>), переносимые ветром и ливневыми стоками. При употреблении речной воды высоки риски для здоровья из-за повышенного содержания ртути, сурьмы и мышьяка.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75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smtClean="0"/>
              <a:t>В 2005-2006 гг. силами комбината проведена реконструкция верхних соленакопителей №1, 2 и 3 для производственных целей. На баланс МЧС КР были переданы соленакопители №7 и 8. Проблема остающегося исторического загрязнения на Кадамжайском комбинате требует долговременного решения и постоянного мониторинга.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smtClean="0"/>
              <a:t>Недавнее землетрясение, где эпицентр был в районе Кадамжая в селе Советское, говорит том, что  при разрушении гор от землетрясения все отходы могут попасть на территорию Узбекистана, смотрите на нижнюю карту. Сведений о состоянии этих соленакопителей и хвостохранилищ не известно.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0713"/>
            <a:ext cx="8229600" cy="55102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/>
              <a:t>  По объему накопления промышленных отходов Баткенская область занимает первое место в Кыргызской Республике, и сравнима по этому показателю с Согдийской областью Таджикистана. Площадь нарушенных земель в области составляет почти 1 тыс. га, в то время как площадь рекультивации всего 15-20 га. На размещение отходов выделено 79 га.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5175"/>
            <a:ext cx="8229600" cy="5365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/>
              <a:t>   В результате длительной эксплуатации месторождений сурьмы и ртути на Кадамжской и Хайдаркенской промышленных площадках накоплено свыше 150 млн. тонн твердых отходов в виде отвальных пород, шлаков, огарков, а в хвостохранилищах и накопительных картах складировано свыше 10 млн. тонн отходов флотации, электролиза и т.д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557338"/>
            <a:ext cx="8208963" cy="496728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kumimoji="1" lang="ru-RU" sz="900" smtClean="0"/>
              <a:t> </a:t>
            </a:r>
            <a:r>
              <a:rPr kumimoji="1" lang="ru-RU" sz="2400" smtClean="0"/>
              <a:t>Экологическая безопасность - это защита от экологической опасности. Экологическая опасность - возможность разрушения (полного или частичного) среды обитания человека, растений и животных  в результате неконтролируемого развития экономики, отставания технологий, естественных катастроф и антропогенных аварий, вследствие чего нарушается приспособление живых систем к условиям существования.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kumimoji="1" lang="ru-RU" sz="2400" smtClean="0"/>
              <a:t>Экологическая опасность возрастает с развитием современного технологического кризиса. Техногенные загрязнения губительно действуют на организм человека, на окружающую природную среду. Технологический кризис порождает экологический кризис XХI в.</a:t>
            </a:r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5900"/>
            <a:ext cx="7918450" cy="11969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kumimoji="1" lang="ru-RU" sz="3200" b="1" smtClean="0">
                <a:solidFill>
                  <a:schemeClr val="tx1"/>
                </a:solidFill>
              </a:rPr>
              <a:t/>
            </a:r>
            <a:br>
              <a:rPr kumimoji="1" lang="ru-RU" sz="3200" b="1" smtClean="0">
                <a:solidFill>
                  <a:schemeClr val="tx1"/>
                </a:solidFill>
              </a:rPr>
            </a:br>
            <a:r>
              <a:rPr kumimoji="1" lang="ru-RU" sz="3200" b="1" smtClean="0">
                <a:solidFill>
                  <a:schemeClr val="tx1"/>
                </a:solidFill>
              </a:rPr>
              <a:t/>
            </a:r>
            <a:br>
              <a:rPr kumimoji="1" lang="ru-RU" sz="3200" b="1" smtClean="0">
                <a:solidFill>
                  <a:schemeClr val="tx1"/>
                </a:solidFill>
              </a:rPr>
            </a:br>
            <a:r>
              <a:rPr kumimoji="1" lang="ru-RU" sz="3200" b="1" smtClean="0">
                <a:solidFill>
                  <a:schemeClr val="tx1"/>
                </a:solidFill>
              </a:rPr>
              <a:t/>
            </a:r>
            <a:br>
              <a:rPr kumimoji="1" lang="ru-RU" sz="3200" b="1" smtClean="0">
                <a:solidFill>
                  <a:schemeClr val="tx1"/>
                </a:solidFill>
              </a:rPr>
            </a:br>
            <a:r>
              <a:rPr kumimoji="1" lang="ru-RU" sz="3200" b="1" smtClean="0">
                <a:solidFill>
                  <a:schemeClr val="tx1"/>
                </a:solidFill>
              </a:rPr>
              <a:t/>
            </a:r>
            <a:br>
              <a:rPr kumimoji="1" lang="ru-RU" sz="3200" b="1" smtClean="0">
                <a:solidFill>
                  <a:schemeClr val="tx1"/>
                </a:solidFill>
              </a:rPr>
            </a:br>
            <a:r>
              <a:rPr kumimoji="1" lang="ru-RU" sz="3200" b="1" smtClean="0">
                <a:solidFill>
                  <a:schemeClr val="tx1"/>
                </a:solidFill>
              </a:rPr>
              <a:t/>
            </a:r>
            <a:br>
              <a:rPr kumimoji="1" lang="ru-RU" sz="3200" b="1" smtClean="0">
                <a:solidFill>
                  <a:schemeClr val="tx1"/>
                </a:solidFill>
              </a:rPr>
            </a:br>
            <a:r>
              <a:rPr kumimoji="1" lang="ru-RU" sz="3200" b="1" smtClean="0">
                <a:solidFill>
                  <a:schemeClr val="tx1"/>
                </a:solidFill>
              </a:rPr>
              <a:t/>
            </a:r>
            <a:br>
              <a:rPr kumimoji="1" lang="ru-RU" sz="3200" b="1" smtClean="0">
                <a:solidFill>
                  <a:schemeClr val="tx1"/>
                </a:solidFill>
              </a:rPr>
            </a:br>
            <a:r>
              <a:rPr kumimoji="1" lang="ru-RU" sz="2600" b="1" smtClean="0">
                <a:solidFill>
                  <a:schemeClr val="tx1"/>
                </a:solidFill>
              </a:rPr>
              <a:t>Экологическая безопасность </a:t>
            </a:r>
            <a:r>
              <a:rPr lang="ru-RU" sz="2600" b="1" smtClean="0">
                <a:solidFill>
                  <a:schemeClr val="tx1"/>
                </a:solidFill>
              </a:rPr>
              <a:t>в Ферганской долине</a:t>
            </a:r>
            <a:br>
              <a:rPr lang="ru-RU" sz="2600" b="1" smtClean="0">
                <a:solidFill>
                  <a:schemeClr val="tx1"/>
                </a:solidFill>
              </a:rPr>
            </a:br>
            <a:endParaRPr lang="ru-RU" sz="2600" b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9055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200" smtClean="0"/>
              <a:t>Вблизи поселка Советский, в ходе разработки свинцово-цинковых руд в 1930-1971 годы, было складировано около 2,5 млн. куб.м песков, содержащих соли тяжелых металлов. Территория отходов не рекультивирована, происходит инфильтрация атмосферных осадков и ветровой перенос компонентов отходов, загрязняя окружающую среду, с возможным воздействием на соседний Узбекистан. Жители используют пески и фракции отходов в качестве строительных материалов, что несет угрозу для их здоровья.	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smtClean="0"/>
              <a:t>Другой не решенной проблемой в области остается управление твердыми бытовыми отходами. Система уборки мусора и организация свалок неудовлетворительна. Например, в пос. Кадамжай свалка отходов расположена в сухом русле. Во время дождей весной, потоки воды смывают бытовые отходы в основную реку, тем самым, увеличивая ее загрязнение.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http://enrin.grida.no/htmls/ferghana_valley/ferghana_valley_soe/img/mercury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r:link="rId3" cstate="print"/>
          <a:srcRect/>
          <a:stretch>
            <a:fillRect/>
          </a:stretch>
        </p:blipFill>
        <p:spPr>
          <a:xfrm>
            <a:off x="1908175" y="692150"/>
            <a:ext cx="5688013" cy="4156075"/>
          </a:xfrm>
          <a:noFill/>
        </p:spPr>
      </p:pic>
      <p:sp>
        <p:nvSpPr>
          <p:cNvPr id="143365" name="Text Box 5"/>
          <p:cNvSpPr txBox="1">
            <a:spLocks noChangeArrowheads="1"/>
          </p:cNvSpPr>
          <p:nvPr/>
        </p:nvSpPr>
        <p:spPr bwMode="auto">
          <a:xfrm>
            <a:off x="1403350" y="5084763"/>
            <a:ext cx="68405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Получение ртутного концентрата на Хайдарканском комбинате, 2005(</a:t>
            </a: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Фото: UNEP/GRID-Arendal В. Новиков).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 descr="kad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35150" y="836613"/>
            <a:ext cx="5761038" cy="4208462"/>
          </a:xfrm>
          <a:noFill/>
        </p:spPr>
      </p:pic>
      <p:sp>
        <p:nvSpPr>
          <p:cNvPr id="135174" name="Text Box 6"/>
          <p:cNvSpPr txBox="1">
            <a:spLocks noChangeArrowheads="1"/>
          </p:cNvSpPr>
          <p:nvPr/>
        </p:nvSpPr>
        <p:spPr bwMode="auto">
          <a:xfrm>
            <a:off x="1835150" y="5300663"/>
            <a:ext cx="59055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Соленакопители Кадамджайского сурьмяного комбината Кадамжайского района Баткенской области КР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2" descr="kadamap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63713" y="804863"/>
            <a:ext cx="5472112" cy="3560762"/>
          </a:xfrm>
          <a:noFill/>
        </p:spPr>
      </p:pic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1476375" y="4797425"/>
            <a:ext cx="61198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Соленаопители и хвостохранилища Кадамжайского сурьмяного комбината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http://enrin.grida.no/htmls/ferghana_valley/ferghana_valley_soe/img/anz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r:link="rId3" cstate="print"/>
          <a:srcRect/>
          <a:stretch>
            <a:fillRect/>
          </a:stretch>
        </p:blipFill>
        <p:spPr>
          <a:xfrm>
            <a:off x="611188" y="1484313"/>
            <a:ext cx="2506662" cy="1831975"/>
          </a:xfrm>
          <a:noFill/>
        </p:spPr>
      </p:pic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323850" y="3933825"/>
            <a:ext cx="2735263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Промышленные отходы Анзобского ГОКа, Таджикистан, 2005 г.</a:t>
            </a:r>
            <a:b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Фото: UNEP/GRID-Arendal (В. Новиков)</a:t>
            </a:r>
          </a:p>
        </p:txBody>
      </p:sp>
      <p:pic>
        <p:nvPicPr>
          <p:cNvPr id="26628" name="Picture 6" descr="tabosha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038" y="1484313"/>
            <a:ext cx="2447925" cy="178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23" name="Text Box 7"/>
          <p:cNvSpPr txBox="1">
            <a:spLocks noChangeArrowheads="1"/>
          </p:cNvSpPr>
          <p:nvPr/>
        </p:nvSpPr>
        <p:spPr bwMode="auto">
          <a:xfrm>
            <a:off x="3419475" y="3860800"/>
            <a:ext cx="2376488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Отвалы бедных урановых руд в Табошаре, Таджикистан, 2004 г. </a:t>
            </a: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Фото: Университет Жозефа-Стефана, Словения (П. Стегнар) </a:t>
            </a:r>
          </a:p>
        </p:txBody>
      </p:sp>
      <p:pic>
        <p:nvPicPr>
          <p:cNvPr id="26630" name="Picture 8" descr="http://enrin.grida.no/htmls/ferghana_valley/ferghana_valley_soe/img/barrel.jpg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6084888" y="1466850"/>
            <a:ext cx="2446337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25" name="Text Box 9"/>
          <p:cNvSpPr txBox="1">
            <a:spLocks noChangeArrowheads="1"/>
          </p:cNvSpPr>
          <p:nvPr/>
        </p:nvSpPr>
        <p:spPr bwMode="auto">
          <a:xfrm>
            <a:off x="6156325" y="4005263"/>
            <a:ext cx="2303463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Токсичные отходы (пестициды) на Канибадамском полигоне, 2005 г.</a:t>
            </a:r>
            <a:b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Фото: UNEP/GRID-Arendal (В. Новиков)</a:t>
            </a:r>
          </a:p>
        </p:txBody>
      </p:sp>
      <p:sp>
        <p:nvSpPr>
          <p:cNvPr id="137226" name="Text Box 10"/>
          <p:cNvSpPr txBox="1">
            <a:spLocks noChangeArrowheads="1"/>
          </p:cNvSpPr>
          <p:nvPr/>
        </p:nvSpPr>
        <p:spPr bwMode="auto">
          <a:xfrm>
            <a:off x="1116013" y="404813"/>
            <a:ext cx="72009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Основной проблемой отходов в Согдийской области является наличие крупных хвостохранилищ радиоактивных отходов и отвалов радиоактивных бедных руд. По объему накопления радиоактивных отходов Согдийская область значительно опережает другие области Ферганской долины. </a:t>
            </a:r>
          </a:p>
        </p:txBody>
      </p:sp>
      <p:sp>
        <p:nvSpPr>
          <p:cNvPr id="137227" name="Text Box 11"/>
          <p:cNvSpPr txBox="1">
            <a:spLocks noChangeArrowheads="1"/>
          </p:cNvSpPr>
          <p:nvPr/>
        </p:nvSpPr>
        <p:spPr bwMode="auto">
          <a:xfrm>
            <a:off x="611188" y="5157788"/>
            <a:ext cx="8208962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В области также действует Анзобский комбинат по добыче и обогащению ртутно-сурьмяных руд, две золотодобывающие фабрики. Опасность заключается в том, что большинство хвостохранилищ расположено вблизи населенных пунктов и около рек. Многие хвостохранилища не имеют ограждения и предупредительных знаков, поэтому население в непосредственной близи выпасает скот, использует их материалы для строительства.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0713"/>
            <a:ext cx="8229600" cy="59039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/>
              <a:t>Ассоциация занимается с 1998 года в основном  проектами, которые разрабатывались для промпредприятий Ферганской долины Узбекистана, например, разработка «Инвентаризации источников вредных выбросов в атмосферу» с установлением   «Нормативов предельно допустимых выбросов вредных веществ в атмосферу (нормативы ПДВ)», «Инвентаризация твердых отходов производства и потребления с установлением лимитов на их размещение (нормативы ПДО), разработка «Разрешение на специальное водопользование с установлением нормативов предельно-допустимых выбросов вредных веществ в сточные воды (нормативы ПДС). Эти проекты проходят Государственную экологическую экспертизу и согласовываются в территориальных органах управления экологии и ООС, например при Ферганском управлении.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/>
              <a:t>Согласно разработанных проектов осуществляется выплаты за выбросы в атмосферу и сбросы в водные объекты, и почву в Фонд охраны природы при </a:t>
            </a:r>
            <a:r>
              <a:rPr lang="ru-RU" sz="2000" b="1" dirty="0" err="1" smtClean="0"/>
              <a:t>Госкомэколлгии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РУз</a:t>
            </a:r>
            <a:r>
              <a:rPr lang="ru-RU" sz="2000" b="1" dirty="0" smtClean="0"/>
              <a:t>. и его подразделений.</a:t>
            </a:r>
            <a:r>
              <a:rPr lang="ru-RU" sz="2000" dirty="0" smtClean="0"/>
              <a:t>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8324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smtClean="0"/>
              <a:t>Наряду с этим занимались совместно с областным комитетом по охране природы заброшенными аэропортами, которые остались после развала СССР, участвовали в вывозе и захоронении различных удобрений, на сегодняшний день таких аэродромов на территории Узбекистана (Ферганская, Андижанская и Наманганская) больше нет, чего нельзя сказать  о территориях Сагдийской области (Таджикистан), а также Ошской, Джалалабадской и Баткенсткой областях (Кыргызыстана), так как нет информации.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smtClean="0"/>
              <a:t>Члены ассоциации принимали участие в проекте Игоря Ходжамбердыева «Хвостохранилища Майлуу Суу и экологическая безопасность Ферганского региона» (Кыргызыстан) в качестве эксперта, по результатам проекта были установлены в 10 школах Майлуу Суу фильтры для того чтобы дети могли пить чистую воду из под крана, так как водозаборное озеро г. Майлуу Суу бывает замутненным.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smtClean="0"/>
              <a:t>Опубликованы совместно несколько статей в разных Международных журналах.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55816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Для обеспечения экологической безопасности обычно используют экономические, административные, правовые, социально-психологические (пропаганда, убеждение) меры. Наибольший успех, может быть, достигнут при совместном действии государственных структур и </a:t>
            </a:r>
            <a:r>
              <a:rPr lang="uz-Cyrl-UZ" sz="2400" smtClean="0"/>
              <a:t>гражданского общества</a:t>
            </a:r>
            <a:r>
              <a:rPr lang="ru-RU" sz="2400" smtClean="0"/>
              <a:t>. К сожалению, в условиях общего социально-экономического кризиса экологические программы обычно лишь частично выполняются, к рекомендациям экологов не всегда прислушиваются. Однако в условиях экономического роста внимание к экологическим вопросам с неизбежностью будет расти. Экологическое образование и просвещение позволит, населению знать какая экологическая опасность их ждет и что нужно делать.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2287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smtClean="0"/>
              <a:t>Кроме этого по сей день Узбекистан не подписал Конвенцию по СОЗам.</a:t>
            </a:r>
          </a:p>
          <a:p>
            <a:pPr eaLnBrk="1" hangingPunct="1">
              <a:defRPr/>
            </a:pPr>
            <a:r>
              <a:rPr lang="ru-RU" sz="2800" b="1" smtClean="0"/>
              <a:t>Все ещё используются СОЗы.</a:t>
            </a:r>
          </a:p>
          <a:p>
            <a:pPr eaLnBrk="1" hangingPunct="1">
              <a:defRPr/>
            </a:pPr>
            <a:r>
              <a:rPr lang="ru-RU" sz="2800" b="1" smtClean="0"/>
              <a:t>Недостаточно информации  о различных проектах, которые выполняются в Центрально-Азиатских странах так и регионах.</a:t>
            </a:r>
          </a:p>
          <a:p>
            <a:pPr eaLnBrk="1" hangingPunct="1">
              <a:defRPr/>
            </a:pPr>
            <a:r>
              <a:rPr lang="ru-RU" sz="2800" b="1" smtClean="0"/>
              <a:t>Было бы не плохо чтобы рассылаемые материалы </a:t>
            </a:r>
            <a:r>
              <a:rPr lang="en-US" sz="2800" b="1" smtClean="0"/>
              <a:t>IPEN</a:t>
            </a:r>
            <a:r>
              <a:rPr lang="ru-RU" sz="2800" b="1" smtClean="0"/>
              <a:t> были бы не только на английском языке, но также и на русском.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943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000" smtClean="0"/>
              <a:t>      </a:t>
            </a:r>
            <a:r>
              <a:rPr lang="ru-RU" sz="4800" b="1" smtClean="0">
                <a:latin typeface="Arial" charset="0"/>
              </a:rPr>
              <a:t>Спасибо за внимание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33375"/>
            <a:ext cx="8064500" cy="597535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buClrTx/>
              <a:buFont typeface="Arial" charset="0"/>
              <a:buNone/>
              <a:defRPr/>
            </a:pPr>
            <a:r>
              <a:rPr kumimoji="1" lang="ru-RU" sz="3200" b="1" smtClean="0"/>
              <a:t>Экологическая безопасность </a:t>
            </a:r>
            <a:r>
              <a:rPr lang="ru-RU" sz="3200" b="1" smtClean="0"/>
              <a:t>в Ферганской долине</a:t>
            </a:r>
            <a:br>
              <a:rPr lang="ru-RU" sz="3200" b="1" smtClean="0"/>
            </a:br>
            <a:endParaRPr lang="en-US" sz="3200" b="1" smtClean="0"/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684213" y="1844675"/>
            <a:ext cx="7848600" cy="393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800">
                <a:effectLst/>
              </a:rPr>
              <a:t>Большую озабоченность вызывают радиоактивные и токсичные отходы, которые при аварийном смыве в долину могут привести к региональным экологическим последствиям. К ним, прежде всего, относятся отходы на участках</a:t>
            </a:r>
            <a:r>
              <a:rPr lang="uz-Cyrl-UZ" sz="2800">
                <a:effectLst/>
              </a:rPr>
              <a:t> Майлуу Суу, Кадамжай, Хайдаркан (Кыргызыстан), Чкаловск, Канибадам, Дегмай, Табошар (Таджикистан).</a:t>
            </a:r>
            <a:r>
              <a:rPr lang="uz-Cyrl-UZ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cover dir="u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84213" y="908050"/>
            <a:ext cx="7991475" cy="504031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В Джалал-Абадской области</a:t>
            </a:r>
            <a:r>
              <a:rPr lang="uz-Cyrl-UZ" sz="2800" smtClean="0"/>
              <a:t>  (Кыргызыстан)</a:t>
            </a:r>
            <a:r>
              <a:rPr lang="ru-RU" sz="2800" smtClean="0"/>
              <a:t> основную экологическую опасность для населения и окружающей среды представляют опасные отходы горнодобывающей промышленности. Практически все они унаследованы из прошлого. Опасные отходы размещены в пределах нас</a:t>
            </a:r>
            <a:r>
              <a:rPr lang="uz-Cyrl-UZ" sz="2800" smtClean="0"/>
              <a:t>еленных </a:t>
            </a:r>
            <a:r>
              <a:rPr lang="ru-RU" sz="2800" smtClean="0"/>
              <a:t>пунктов Майлуу-Суу, Шекафтар, Сумсар. Всего в области площадь нарушенных земель горнодобывающей промышленности составляет 736 га.</a:t>
            </a:r>
            <a:r>
              <a:rPr lang="uz-Cyrl-UZ" sz="2800" smtClean="0"/>
              <a:t> </a:t>
            </a:r>
            <a:r>
              <a:rPr lang="ru-RU" sz="2800" smtClean="0"/>
              <a:t>Урановое месторождение Майлуу-Суу отрабатывалось с 1946 по 1967 гг.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8769350" cy="6324600"/>
          </a:xfrm>
        </p:spPr>
        <p:txBody>
          <a:bodyPr/>
          <a:lstStyle/>
          <a:p>
            <a:pPr algn="l" eaLnBrk="1" hangingPunct="1">
              <a:lnSpc>
                <a:spcPct val="120000"/>
              </a:lnSpc>
              <a:defRPr/>
            </a:pPr>
            <a:r>
              <a:rPr lang="uk-UA" sz="2400" b="1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000" b="1" smtClean="0"/>
              <a:t>В результате на территории бывшего предприятия, в том числе вблизи городской черты, образовались 23 хвостохранилища и 13 отвалов. Объем отходов в хвостохранилищах, составляет 3 млн.м</a:t>
            </a:r>
            <a:r>
              <a:rPr lang="uz-Cyrl-UZ" sz="2000" b="1" smtClean="0"/>
              <a:t>3</a:t>
            </a:r>
            <a:r>
              <a:rPr lang="ru-RU" sz="2000" b="1" smtClean="0"/>
              <a:t>. Хвостохранилища были законсервированы в 1966-1973 гг. Активизация оползневых и эрозионных процессов вблизи </a:t>
            </a:r>
            <a:r>
              <a:rPr lang="ru-RU" sz="2000" b="1" smtClean="0">
                <a:hlinkClick r:id="rId2"/>
              </a:rPr>
              <a:t>хвостохранилищ Майлуу-Суу </a:t>
            </a:r>
            <a:r>
              <a:rPr lang="ru-RU" sz="2000" b="1" smtClean="0"/>
              <a:t>из-за участившихся ливневых осадков и землетрясений и отсутствие ремонтных работ создали здесь сложную ситуацию. Пять хвостохранилищ находятся в зоне риска крупных оползней таких как «Тектоник», «Кой-Таш», на которых необходимо принятие мер по обеспечению безопасности. Другие 18 хвостохранилищ находятся в устойчивом состоянии. Все отвалы подлежат рекультивации. Средний гамма-фон на поверхности хвостохранилищ составляет 30-60 мкР/час, немного превышая естественный, а на аномальных участках доходит до 800 мкР/час. В городской зоне Майлуу Суу радиационный фон, в целом, не превышает установленных норм.</a:t>
            </a:r>
            <a:r>
              <a:rPr lang="ru-RU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smtClean="0"/>
              <a:t>Экологическая безопасность Ферганской долины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</p:txBody>
      </p:sp>
      <p:pic>
        <p:nvPicPr>
          <p:cNvPr id="8196" name="Picture 4" descr="mailusu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600200"/>
            <a:ext cx="6480175" cy="444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88913"/>
            <a:ext cx="8748712" cy="633571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/>
          <a:p>
            <a:pPr algn="l" eaLnBrk="1" hangingPunct="1">
              <a:lnSpc>
                <a:spcPct val="80000"/>
              </a:lnSpc>
              <a:defRPr/>
            </a:pPr>
            <a:endParaRPr lang="uk-UA" sz="1800" b="1" smtClean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defRPr/>
            </a:pPr>
            <a:r>
              <a:rPr kumimoji="1" lang="ru-RU" sz="3200" b="1" smtClean="0"/>
              <a:t>При неблагоприятном сценарии развития событий, например, в случае крупных оползней или катастрофических паводков и смыва отходов хвостохранилищ в реку Майлуу-Суу, в зоне радиоактивного загрязнения воды могут оказаться 25 тыс. человек в Кыргызстане и </a:t>
            </a:r>
            <a:r>
              <a:rPr kumimoji="1" lang="uz-Cyrl-UZ" sz="3200" b="1" smtClean="0"/>
              <a:t>свыше 200 тысяч </a:t>
            </a:r>
            <a:r>
              <a:rPr kumimoji="1" lang="ru-RU" sz="3200" b="1" smtClean="0"/>
              <a:t>в Узбекистане. Радионуклиды через реки и каналы могут далее распространиться по Ферганской долине.</a:t>
            </a:r>
            <a:r>
              <a:rPr kumimoji="1" lang="ru-RU" sz="3200" smtClean="0"/>
              <a:t> </a:t>
            </a:r>
            <a:endParaRPr kumimoji="1" lang="uk-UA" sz="32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>
            <a:spLocks noChangeArrowheads="1"/>
          </p:cNvSpPr>
          <p:nvPr/>
        </p:nvSpPr>
        <p:spPr bwMode="auto">
          <a:xfrm rot="-229418">
            <a:off x="3365500" y="2641600"/>
            <a:ext cx="466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ru-RU" sz="1600">
              <a:effectLst/>
              <a:latin typeface="Times New Roman" pitchFamily="18" charset="0"/>
            </a:endParaRPr>
          </a:p>
        </p:txBody>
      </p:sp>
      <p:sp>
        <p:nvSpPr>
          <p:cNvPr id="10243" name="Rectangle 28"/>
          <p:cNvSpPr>
            <a:spLocks noChangeArrowheads="1"/>
          </p:cNvSpPr>
          <p:nvPr/>
        </p:nvSpPr>
        <p:spPr bwMode="auto">
          <a:xfrm>
            <a:off x="2759075" y="3433763"/>
            <a:ext cx="855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kumimoji="1" lang="uk-UA" sz="1600">
                <a:solidFill>
                  <a:srgbClr val="800080"/>
                </a:solidFill>
                <a:effectLst/>
                <a:latin typeface="Times New Roman" pitchFamily="18" charset="0"/>
              </a:rPr>
              <a:t>     </a:t>
            </a:r>
            <a:endParaRPr kumimoji="1" lang="ru-RU" sz="1600">
              <a:solidFill>
                <a:srgbClr val="800080"/>
              </a:solidFill>
              <a:effectLst/>
              <a:latin typeface="Times New Roman" pitchFamily="18" charset="0"/>
            </a:endParaRPr>
          </a:p>
        </p:txBody>
      </p:sp>
      <p:sp>
        <p:nvSpPr>
          <p:cNvPr id="48255" name="Text Box 127"/>
          <p:cNvSpPr txBox="1">
            <a:spLocks noChangeArrowheads="1"/>
          </p:cNvSpPr>
          <p:nvPr/>
        </p:nvSpPr>
        <p:spPr bwMode="auto">
          <a:xfrm>
            <a:off x="539750" y="981075"/>
            <a:ext cx="8208963" cy="436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/>
          <a:p>
            <a:pPr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Вблизи поселка Шекафтар, где с 1946 по 1957 гг. работал рудник, расположено 8 горных отвалов. В отвалах складировано около 700 тыс. куб.м. низкорадиоактивных горных пород. Отвалы не рекультивированы и подвержены водной и ветровой эрозии. Рядом расположены жилые дома с садовыми и земельными участками. Отвал №5, расположенный на берегу реки Сумсар, интенсивно подмывается её водами</a:t>
            </a:r>
            <a:r>
              <a:rPr lang="uz-Cyrl-UZ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lang="ru-RU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smtClean="0"/>
              <a:t>Экологическая безопасность Ферганской долины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</p:txBody>
      </p:sp>
      <p:pic>
        <p:nvPicPr>
          <p:cNvPr id="11268" name="Picture 6" descr="Cli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1352550"/>
            <a:ext cx="700405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Cliff</Template>
  <TotalTime>4131</TotalTime>
  <Words>1783</Words>
  <Application>Microsoft Office PowerPoint</Application>
  <PresentationFormat>Экран (4:3)</PresentationFormat>
  <Paragraphs>59</Paragraphs>
  <Slides>29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Times New Roman</vt:lpstr>
      <vt:lpstr>Verdana</vt:lpstr>
      <vt:lpstr>Wingdings</vt:lpstr>
      <vt:lpstr>Склон</vt:lpstr>
      <vt:lpstr>Презентация PowerPoint</vt:lpstr>
      <vt:lpstr>      Экологическая безопасность в Ферганской долине </vt:lpstr>
      <vt:lpstr>Презентация PowerPoint</vt:lpstr>
      <vt:lpstr>Презентация PowerPoint</vt:lpstr>
      <vt:lpstr> В результате на территории бывшего предприятия, в том числе вблизи городской черты, образовались 23 хвостохранилища и 13 отвалов. Объем отходов в хвостохранилищах, составляет 3 млн.м3. Хвостохранилища были законсервированы в 1966-1973 гг. Активизация оползневых и эрозионных процессов вблизи хвостохранилищ Майлуу-Суу из-за участившихся ливневых осадков и землетрясений и отсутствие ремонтных работ создали здесь сложную ситуацию. Пять хвостохранилищ находятся в зоне риска крупных оползней таких как «Тектоник», «Кой-Таш», на которых необходимо принятие мер по обеспечению безопасности. Другие 18 хвостохранилищ находятся в устойчивом состоянии. Все отвалы подлежат рекультивации. Средний гамма-фон на поверхности хвостохранилищ составляет 30-60 мкР/час, немного превышая естественный, а на аномальных участках доходит до 800 мкР/час. В городской зоне Майлуу Суу радиационный фон, в целом, не превышает установленных норм. </vt:lpstr>
      <vt:lpstr>Экологическая безопасность Ферганской долины</vt:lpstr>
      <vt:lpstr>Презентация PowerPoint</vt:lpstr>
      <vt:lpstr>Презентация PowerPoint</vt:lpstr>
      <vt:lpstr>Экологическая безопасность Ферганской долины</vt:lpstr>
      <vt:lpstr>Экологическая безопасность</vt:lpstr>
      <vt:lpstr>Экологическая безопасность Ферганской долины</vt:lpstr>
      <vt:lpstr>Презентация PowerPoint</vt:lpstr>
      <vt:lpstr> Кадамджайский сурьмяной комбинат является потенциальным источником загрязнения воздуха. Под воздействием ветра токсичная пыль с незащищенных соленакопителей комбината разносится по окружающей территории, включая такие населенные пункты Ферганской долины как  Кадамджай, Пульгон, Вуадиль. Большая часть загрязнителей от соленакопителей поступает в окружающую среду через поверхностный смыв и подземное просачивание, вероятность переноса загрязнителей (As) по воздуху в сторону населенных пунктов также велика ввиду постоянных горно-долинных ветров, в том числе в сторону Ферганской долины, и отсутствия изоляции на поверхности соленакопителей. Из металлургического цеха КСК в атмосферу поступает загрязнители в объеме более 100 тонн в год.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MA&amp;WR RUz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Sharif</dc:creator>
  <cp:lastModifiedBy>user</cp:lastModifiedBy>
  <cp:revision>160</cp:revision>
  <dcterms:created xsi:type="dcterms:W3CDTF">2003-08-04T08:03:21Z</dcterms:created>
  <dcterms:modified xsi:type="dcterms:W3CDTF">2018-08-28T08:01:10Z</dcterms:modified>
</cp:coreProperties>
</file>