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2">
  <p:sldMasterIdLst>
    <p:sldMasterId id="2147483652" r:id="rId1"/>
  </p:sldMasterIdLst>
  <p:notesMasterIdLst>
    <p:notesMasterId r:id="rId10"/>
  </p:notesMasterIdLst>
  <p:sldIdLst>
    <p:sldId id="291" r:id="rId2"/>
    <p:sldId id="286" r:id="rId3"/>
    <p:sldId id="292" r:id="rId4"/>
    <p:sldId id="293" r:id="rId5"/>
    <p:sldId id="283" r:id="rId6"/>
    <p:sldId id="278" r:id="rId7"/>
    <p:sldId id="294" r:id="rId8"/>
    <p:sldId id="269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0" autoAdjust="0"/>
    <p:restoredTop sz="94660"/>
  </p:normalViewPr>
  <p:slideViewPr>
    <p:cSldViewPr>
      <p:cViewPr varScale="1">
        <p:scale>
          <a:sx n="102" d="100"/>
          <a:sy n="102" d="100"/>
        </p:scale>
        <p:origin x="30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9D93F4-720C-4B26-8546-FDE4C7851633}" type="datetimeFigureOut">
              <a:rPr lang="en-US" smtClean="0"/>
              <a:pPr/>
              <a:t>7/25/2018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5401C-A341-46B7-B910-8B40A653C6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5401C-A341-46B7-B910-8B40A653C69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Необходимо учитывать, что это расчетные статистические данные, которые не отражают ни полного перечня источников </a:t>
            </a:r>
            <a:r>
              <a:rPr lang="en-US" dirty="0"/>
              <a:t>Hg</a:t>
            </a:r>
            <a:r>
              <a:rPr lang="ru-RU" dirty="0"/>
              <a:t>, ни реалистичной картины уровней загрязнения </a:t>
            </a:r>
            <a:r>
              <a:rPr lang="en-US" dirty="0"/>
              <a:t>Hg</a:t>
            </a:r>
            <a:r>
              <a:rPr lang="ru-RU" dirty="0"/>
              <a:t> различных компонентов окружающей среды и связанных с ним рисков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5401C-A341-46B7-B910-8B40A653C69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5401C-A341-46B7-B910-8B40A653C69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5401C-A341-46B7-B910-8B40A653C69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5401C-A341-46B7-B910-8B40A653C69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9939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9940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39941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39942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3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4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5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6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7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8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9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50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51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39952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9953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9954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B8BD010-0FEC-405C-B363-C489BE71B7E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995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995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Click to edit Master subtitle style</a:t>
            </a:r>
          </a:p>
        </p:txBody>
      </p:sp>
      <p:pic>
        <p:nvPicPr>
          <p:cNvPr id="39957" name="Picture 21" descr="awhhe_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715000"/>
            <a:ext cx="785813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320245F-B663-474E-9243-8785EE1A788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1D15A03-FFDB-4D64-9623-562BA0A1DDF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082F09D-FBE3-43DD-8439-143966B0227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0CBE31-3481-4AE7-93F8-98AEEC39CE4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D03B9E4-14F0-421A-A4A1-F3D8813D188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E94040-90C7-47F5-ADAC-DD2ADCCDACC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08E80-7C9B-4769-B727-47CE4F48515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C6B82D3-6A8D-48F7-887D-BF63A7622FD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B04499-1430-419C-952F-9C1C3A16217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5DA91D-9EDE-4697-895C-BAD4865772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16C832E4-955E-49E3-9B8F-2C118635C1DE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8918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8919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38920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38921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38922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38923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8924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38925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</p:grpSp>
      <p:sp>
        <p:nvSpPr>
          <p:cNvPr id="389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389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3892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  <p:pic>
        <p:nvPicPr>
          <p:cNvPr id="38929" name="Picture 17" descr="awhhe_logo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8600" y="5715000"/>
            <a:ext cx="785813" cy="9144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awhhe.a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81200" y="1828800"/>
            <a:ext cx="7010400" cy="2057400"/>
          </a:xfrm>
        </p:spPr>
        <p:txBody>
          <a:bodyPr/>
          <a:lstStyle/>
          <a:p>
            <a:pPr algn="ctr"/>
            <a:r>
              <a:rPr lang="fr-FR" sz="2800" b="1" dirty="0" smtClean="0"/>
              <a:t/>
            </a:r>
            <a:br>
              <a:rPr lang="fr-FR" sz="2800" b="1" dirty="0" smtClean="0"/>
            </a:br>
            <a:r>
              <a:rPr lang="fr-FR" sz="2800" b="1" dirty="0" smtClean="0"/>
              <a:t/>
            </a:r>
            <a:br>
              <a:rPr lang="fr-FR" sz="2800" b="1" dirty="0" smtClean="0"/>
            </a:br>
            <a:r>
              <a:rPr lang="en-US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AWHHE:</a:t>
            </a:r>
            <a:br>
              <a:rPr lang="en-US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Текущие инициативы,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планы до 2020 года</a:t>
            </a:r>
            <a:r>
              <a:rPr lang="en-US" sz="3600" dirty="0" smtClean="0">
                <a:latin typeface="Sylfaen" pitchFamily="18" charset="0"/>
              </a:rPr>
              <a:t/>
            </a:r>
            <a:br>
              <a:rPr lang="en-US" sz="3600" dirty="0" smtClean="0">
                <a:latin typeface="Sylfaen" pitchFamily="18" charset="0"/>
              </a:rPr>
            </a:br>
            <a:endParaRPr lang="ru-RU" sz="3600" dirty="0">
              <a:latin typeface="Sylfaen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5715000"/>
            <a:ext cx="7620000" cy="685800"/>
          </a:xfrm>
        </p:spPr>
        <p:txBody>
          <a:bodyPr/>
          <a:lstStyle/>
          <a:p>
            <a:pPr algn="ctr"/>
            <a:r>
              <a:rPr lang="en-US" sz="20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Гоар</a:t>
            </a:r>
            <a:r>
              <a:rPr lang="en-US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Ходжаян</a:t>
            </a:r>
            <a:endParaRPr lang="en-US" sz="20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sz="18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Женшины</a:t>
            </a:r>
            <a:r>
              <a:rPr lang="en-US" sz="1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Армении</a:t>
            </a:r>
            <a:r>
              <a:rPr lang="en-US" sz="1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за</a:t>
            </a:r>
            <a:r>
              <a:rPr lang="en-US" sz="1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здоровье</a:t>
            </a:r>
            <a:r>
              <a:rPr lang="en-US" sz="1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и </a:t>
            </a:r>
            <a:r>
              <a:rPr lang="en-US" sz="18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здоровую</a:t>
            </a:r>
            <a:r>
              <a:rPr lang="en-US" sz="1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окружающую</a:t>
            </a:r>
            <a:r>
              <a:rPr lang="en-US" sz="1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среду</a:t>
            </a:r>
            <a:endParaRPr lang="en-US" sz="1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ctr"/>
            <a:endParaRPr lang="en-US" sz="1800" b="1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304801"/>
            <a:ext cx="807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Региональная встреча сети неправительственных организаций – членов </a:t>
            </a:r>
            <a:r>
              <a:rPr lang="en-CA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IPEN</a:t>
            </a:r>
            <a:endParaRPr lang="ru-RU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стран Восточной Европы, Кавказа и Центральной Азии (ВЕКЦА) </a:t>
            </a:r>
          </a:p>
          <a:p>
            <a:pPr algn="ctr"/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27-28 </a:t>
            </a:r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августа</a:t>
            </a:r>
            <a:r>
              <a:rPr lang="en-US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,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Иссык </a:t>
            </a:r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Куль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КРАТКО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</a:rPr>
              <a:t>об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НПО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AWHHE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953000"/>
          </a:xfrm>
        </p:spPr>
        <p:txBody>
          <a:bodyPr/>
          <a:lstStyle/>
          <a:p>
            <a:r>
              <a:rPr lang="en-US" sz="2800" dirty="0" smtClean="0"/>
              <a:t>о</a:t>
            </a:r>
            <a:r>
              <a:rPr lang="ru-RU" sz="2800" dirty="0" err="1" smtClean="0"/>
              <a:t>снована</a:t>
            </a:r>
            <a:r>
              <a:rPr lang="ru-RU" sz="2800" dirty="0" smtClean="0"/>
              <a:t> </a:t>
            </a:r>
            <a:r>
              <a:rPr lang="ru-RU" sz="2800" dirty="0"/>
              <a:t>в 1999 </a:t>
            </a:r>
            <a:r>
              <a:rPr lang="ru-RU" sz="2800" dirty="0" smtClean="0"/>
              <a:t>г</a:t>
            </a:r>
            <a:r>
              <a:rPr lang="en-US" sz="2800" dirty="0" smtClean="0"/>
              <a:t>.,</a:t>
            </a:r>
            <a:r>
              <a:rPr lang="ru-RU" sz="2800" dirty="0" smtClean="0"/>
              <a:t> </a:t>
            </a:r>
            <a:r>
              <a:rPr lang="en-US" sz="2800" dirty="0" err="1"/>
              <a:t>член</a:t>
            </a:r>
            <a:r>
              <a:rPr lang="en-US" sz="2800" dirty="0"/>
              <a:t> </a:t>
            </a:r>
            <a:r>
              <a:rPr lang="ru-RU" sz="2800" dirty="0"/>
              <a:t>IPEN</a:t>
            </a:r>
            <a:r>
              <a:rPr lang="en-US" sz="2800" dirty="0"/>
              <a:t> с </a:t>
            </a:r>
            <a:r>
              <a:rPr lang="en-US" sz="2800" dirty="0" err="1" smtClean="0"/>
              <a:t>того</a:t>
            </a:r>
            <a:r>
              <a:rPr lang="en-US" sz="2800" dirty="0" smtClean="0"/>
              <a:t> </a:t>
            </a:r>
            <a:r>
              <a:rPr lang="en-US" sz="2800" dirty="0" err="1" smtClean="0"/>
              <a:t>же</a:t>
            </a:r>
            <a:r>
              <a:rPr lang="en-US" sz="2800" dirty="0" smtClean="0"/>
              <a:t> </a:t>
            </a:r>
            <a:r>
              <a:rPr lang="en-US" sz="2800" dirty="0" err="1" smtClean="0"/>
              <a:t>года</a:t>
            </a:r>
            <a:r>
              <a:rPr lang="en-US" sz="2800" dirty="0" smtClean="0"/>
              <a:t> </a:t>
            </a:r>
            <a:endParaRPr lang="en-US" sz="2800" dirty="0"/>
          </a:p>
          <a:p>
            <a:r>
              <a:rPr lang="ru-RU" sz="2800" dirty="0" smtClean="0"/>
              <a:t>работает в </a:t>
            </a:r>
            <a:r>
              <a:rPr lang="ru-RU" sz="2800" dirty="0"/>
              <a:t>интересах устойчивого развития, охраны здоровья человека и окружающей </a:t>
            </a:r>
            <a:r>
              <a:rPr lang="ru-RU" sz="2800" dirty="0" smtClean="0"/>
              <a:t>среды</a:t>
            </a:r>
          </a:p>
          <a:p>
            <a:r>
              <a:rPr lang="ru-RU" sz="2800" dirty="0"/>
              <a:t>является </a:t>
            </a:r>
            <a:r>
              <a:rPr lang="en-US" sz="2800" dirty="0" err="1" smtClean="0"/>
              <a:t>национальным</a:t>
            </a:r>
            <a:r>
              <a:rPr lang="en-US" sz="2800" dirty="0" smtClean="0"/>
              <a:t> </a:t>
            </a:r>
            <a:r>
              <a:rPr lang="en-US" sz="2800" dirty="0" err="1" smtClean="0"/>
              <a:t>координационным</a:t>
            </a:r>
            <a:r>
              <a:rPr lang="en-US" sz="2800" dirty="0" smtClean="0"/>
              <a:t> </a:t>
            </a:r>
            <a:r>
              <a:rPr lang="en-US" sz="2800" dirty="0" err="1" smtClean="0"/>
              <a:t>по</a:t>
            </a:r>
            <a:r>
              <a:rPr lang="en-US" sz="2800" dirty="0" smtClean="0"/>
              <a:t> </a:t>
            </a:r>
            <a:r>
              <a:rPr lang="ru-RU" sz="2800" dirty="0" smtClean="0"/>
              <a:t>СПМРХВ</a:t>
            </a:r>
            <a:r>
              <a:rPr lang="en-US" sz="2800" dirty="0" smtClean="0"/>
              <a:t> и </a:t>
            </a:r>
            <a:r>
              <a:rPr lang="en-US" sz="2800" dirty="0" err="1" smtClean="0"/>
              <a:t>Стокгольмской</a:t>
            </a:r>
            <a:r>
              <a:rPr lang="en-US" sz="2800" dirty="0" smtClean="0"/>
              <a:t> </a:t>
            </a:r>
            <a:r>
              <a:rPr lang="en-US" sz="2800" dirty="0" err="1" smtClean="0"/>
              <a:t>конвенции</a:t>
            </a:r>
            <a:r>
              <a:rPr lang="en-US" sz="2800" dirty="0" smtClean="0"/>
              <a:t> </a:t>
            </a:r>
            <a:r>
              <a:rPr lang="en-US" sz="2800" dirty="0" err="1" smtClean="0"/>
              <a:t>среди</a:t>
            </a:r>
            <a:r>
              <a:rPr lang="en-US" sz="2800" dirty="0" smtClean="0"/>
              <a:t> </a:t>
            </a:r>
            <a:r>
              <a:rPr lang="en-US" sz="2800" dirty="0"/>
              <a:t>НПО </a:t>
            </a:r>
          </a:p>
          <a:p>
            <a:r>
              <a:rPr lang="ru-RU" sz="2800" dirty="0"/>
              <a:t>представляет гражданское </a:t>
            </a:r>
            <a:r>
              <a:rPr lang="ru-RU" sz="2800" dirty="0" smtClean="0"/>
              <a:t>общество</a:t>
            </a:r>
            <a:r>
              <a:rPr lang="en-US" sz="2800" dirty="0" smtClean="0"/>
              <a:t> </a:t>
            </a:r>
            <a:r>
              <a:rPr lang="ru-RU" sz="2800" dirty="0" smtClean="0"/>
              <a:t>в</a:t>
            </a:r>
          </a:p>
          <a:p>
            <a:pPr lvl="1"/>
            <a:r>
              <a:rPr lang="ru-RU" dirty="0" smtClean="0"/>
              <a:t> </a:t>
            </a:r>
            <a:r>
              <a:rPr lang="ru-RU" sz="2400" dirty="0" smtClean="0"/>
              <a:t>Руководящем комитете </a:t>
            </a:r>
            <a:r>
              <a:rPr lang="ru-RU" sz="2400" dirty="0"/>
              <a:t>Правительства по НПВ Стокгольмской </a:t>
            </a:r>
            <a:r>
              <a:rPr lang="ru-RU" sz="2400" dirty="0" smtClean="0"/>
              <a:t>конвенции</a:t>
            </a:r>
          </a:p>
          <a:p>
            <a:pPr lvl="1"/>
            <a:r>
              <a:rPr lang="ru-RU" sz="2400" dirty="0" smtClean="0"/>
              <a:t>Национальном комитете по </a:t>
            </a:r>
            <a:r>
              <a:rPr lang="ru-RU" sz="2400" dirty="0" err="1" smtClean="0"/>
              <a:t>Минаматской</a:t>
            </a:r>
            <a:r>
              <a:rPr lang="ru-RU" sz="2400" dirty="0" smtClean="0"/>
              <a:t> </a:t>
            </a:r>
            <a:r>
              <a:rPr lang="ru-RU" sz="2400" dirty="0"/>
              <a:t>конвенции </a:t>
            </a:r>
          </a:p>
          <a:p>
            <a:pPr lvl="1"/>
            <a:r>
              <a:rPr lang="ru-RU" sz="2400" dirty="0"/>
              <a:t>Руководяще</a:t>
            </a:r>
            <a:r>
              <a:rPr lang="en-US" sz="2400" dirty="0"/>
              <a:t>м</a:t>
            </a:r>
            <a:r>
              <a:rPr lang="ru-RU" sz="2400" dirty="0"/>
              <a:t> комитет</a:t>
            </a:r>
            <a:r>
              <a:rPr lang="en-US" sz="2400" dirty="0"/>
              <a:t>е</a:t>
            </a:r>
            <a:r>
              <a:rPr lang="ru-RU" sz="2400" dirty="0"/>
              <a:t> Национального диалога по вопросам политики </a:t>
            </a:r>
            <a:r>
              <a:rPr lang="en-US" sz="2400" dirty="0" smtClean="0"/>
              <a:t>в </a:t>
            </a:r>
            <a:r>
              <a:rPr lang="en-US" sz="2400" dirty="0" err="1"/>
              <a:t>области</a:t>
            </a:r>
            <a:r>
              <a:rPr lang="ru-RU" sz="2400" dirty="0"/>
              <a:t> вод</a:t>
            </a:r>
            <a:r>
              <a:rPr lang="en-US" sz="2400" dirty="0"/>
              <a:t>ы</a:t>
            </a:r>
          </a:p>
          <a:p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/>
          <a:lstStyle/>
          <a:p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</a:rPr>
              <a:t>Основные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направления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</a:rPr>
              <a:t>деятельности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до 2020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г.</a:t>
            </a:r>
            <a:endParaRPr lang="en-US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/>
          <a:lstStyle/>
          <a:p>
            <a:r>
              <a:rPr lang="en-US" dirty="0"/>
              <a:t>б</a:t>
            </a:r>
            <a:r>
              <a:rPr lang="ru-RU" dirty="0" err="1" smtClean="0"/>
              <a:t>езопасные</a:t>
            </a:r>
            <a:r>
              <a:rPr lang="ru-RU" dirty="0" smtClean="0"/>
              <a:t> </a:t>
            </a:r>
            <a:r>
              <a:rPr lang="en-US" dirty="0"/>
              <a:t>х</a:t>
            </a:r>
            <a:r>
              <a:rPr lang="ru-RU" dirty="0" err="1" smtClean="0"/>
              <a:t>имические</a:t>
            </a:r>
            <a:r>
              <a:rPr lang="ru-RU" dirty="0" smtClean="0"/>
              <a:t> вещества</a:t>
            </a:r>
            <a:endParaRPr lang="en-US" dirty="0" smtClean="0"/>
          </a:p>
          <a:p>
            <a:r>
              <a:rPr lang="en-US" dirty="0" smtClean="0"/>
              <a:t>б</a:t>
            </a:r>
            <a:r>
              <a:rPr lang="ru-RU" dirty="0" err="1" smtClean="0"/>
              <a:t>езопасная</a:t>
            </a:r>
            <a:r>
              <a:rPr lang="ru-RU" dirty="0" smtClean="0"/>
              <a:t> </a:t>
            </a:r>
            <a:r>
              <a:rPr lang="ru-RU" dirty="0"/>
              <a:t>вода и </a:t>
            </a:r>
            <a:r>
              <a:rPr lang="ru-RU" dirty="0" smtClean="0"/>
              <a:t>санитария</a:t>
            </a:r>
            <a:endParaRPr lang="en-US" dirty="0" smtClean="0"/>
          </a:p>
          <a:p>
            <a:r>
              <a:rPr lang="en-US" dirty="0" err="1" smtClean="0"/>
              <a:t>устойчивое</a:t>
            </a:r>
            <a:r>
              <a:rPr lang="ru-RU" dirty="0" smtClean="0"/>
              <a:t> </a:t>
            </a:r>
            <a:r>
              <a:rPr lang="ru-RU" dirty="0"/>
              <a:t>развитие сельских </a:t>
            </a:r>
            <a:r>
              <a:rPr lang="ru-RU" dirty="0" smtClean="0"/>
              <a:t>районов</a:t>
            </a:r>
            <a:endParaRPr lang="en-US" dirty="0" smtClean="0"/>
          </a:p>
          <a:p>
            <a:r>
              <a:rPr lang="en-US" dirty="0" err="1" smtClean="0"/>
              <a:t>альтернативная</a:t>
            </a:r>
            <a:r>
              <a:rPr lang="en-US" dirty="0" smtClean="0"/>
              <a:t> </a:t>
            </a:r>
            <a:r>
              <a:rPr lang="en-US" dirty="0" err="1" smtClean="0"/>
              <a:t>энергия</a:t>
            </a:r>
            <a:endParaRPr lang="en-US" dirty="0" smtClean="0"/>
          </a:p>
          <a:p>
            <a:r>
              <a:rPr lang="en-US" dirty="0" err="1" smtClean="0"/>
              <a:t>биоразнообразие</a:t>
            </a:r>
            <a:endParaRPr lang="en-US" dirty="0" smtClean="0"/>
          </a:p>
          <a:p>
            <a:r>
              <a:rPr lang="ru-RU" dirty="0" smtClean="0"/>
              <a:t>расширение </a:t>
            </a:r>
            <a:r>
              <a:rPr lang="ru-RU" dirty="0"/>
              <a:t>прав и возможностей женщин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821" y="248055"/>
            <a:ext cx="8229600" cy="1371600"/>
          </a:xfrm>
        </p:spPr>
        <p:txBody>
          <a:bodyPr/>
          <a:lstStyle/>
          <a:p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</a:rPr>
              <a:t>Деятельность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 в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</a:rPr>
              <a:t>области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</a:rPr>
              <a:t>безопасности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</a:rPr>
              <a:t>химических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</a:rPr>
              <a:t>веществ</a:t>
            </a:r>
            <a:endParaRPr lang="en-US" sz="32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821" y="1524000"/>
            <a:ext cx="7848600" cy="4648200"/>
          </a:xfrm>
        </p:spPr>
        <p:txBody>
          <a:bodyPr/>
          <a:lstStyle/>
          <a:p>
            <a:r>
              <a:rPr lang="ru-RU" sz="2000" dirty="0" err="1" smtClean="0"/>
              <a:t>Участ</a:t>
            </a:r>
            <a:r>
              <a:rPr lang="en-US" sz="2000" dirty="0" err="1"/>
              <a:t>ие</a:t>
            </a:r>
            <a:r>
              <a:rPr lang="ru-RU" sz="2000" dirty="0"/>
              <a:t> </a:t>
            </a:r>
            <a:r>
              <a:rPr lang="ru-RU" sz="2000" dirty="0"/>
              <a:t>в </a:t>
            </a:r>
            <a:r>
              <a:rPr lang="ru-RU" sz="2000" dirty="0"/>
              <a:t>процессах</a:t>
            </a:r>
            <a:r>
              <a:rPr lang="en-US" sz="2000" dirty="0"/>
              <a:t>, </a:t>
            </a:r>
            <a:r>
              <a:rPr lang="en-US" sz="2000" dirty="0" err="1"/>
              <a:t>связанных</a:t>
            </a:r>
            <a:r>
              <a:rPr lang="en-US" sz="2000" dirty="0"/>
              <a:t> с</a:t>
            </a:r>
            <a:r>
              <a:rPr lang="ru-RU" sz="2000" dirty="0"/>
              <a:t> СПМРХ</a:t>
            </a:r>
            <a:r>
              <a:rPr lang="en-US" sz="2000" dirty="0"/>
              <a:t> и </a:t>
            </a:r>
            <a:r>
              <a:rPr lang="en-US" sz="2000" dirty="0" err="1"/>
              <a:t>химическими</a:t>
            </a:r>
            <a:r>
              <a:rPr lang="en-US" sz="2000" dirty="0"/>
              <a:t> </a:t>
            </a:r>
            <a:r>
              <a:rPr lang="en-US" sz="2000" dirty="0" err="1"/>
              <a:t>конвенциями</a:t>
            </a:r>
            <a:r>
              <a:rPr lang="en-US" sz="2000" dirty="0"/>
              <a:t> </a:t>
            </a:r>
            <a:r>
              <a:rPr lang="ru-RU" sz="2000" dirty="0"/>
              <a:t>как </a:t>
            </a:r>
            <a:r>
              <a:rPr lang="ru-RU" sz="2000" dirty="0"/>
              <a:t>на национальном, так и на </a:t>
            </a:r>
            <a:r>
              <a:rPr lang="ru-RU" sz="2000" dirty="0"/>
              <a:t>международном уровне</a:t>
            </a:r>
            <a:endParaRPr lang="en-US" sz="2000" dirty="0"/>
          </a:p>
          <a:p>
            <a:r>
              <a:rPr lang="en-US" sz="2000" dirty="0" err="1" smtClean="0"/>
              <a:t>Конференции</a:t>
            </a:r>
            <a:r>
              <a:rPr lang="en-US" sz="2000" dirty="0" smtClean="0"/>
              <a:t> </a:t>
            </a:r>
            <a:r>
              <a:rPr lang="en-US" sz="2000" dirty="0" err="1"/>
              <a:t>сторон</a:t>
            </a:r>
            <a:r>
              <a:rPr lang="en-US" sz="2000" dirty="0"/>
              <a:t>, </a:t>
            </a:r>
            <a:r>
              <a:rPr lang="en-US" sz="2000" dirty="0" err="1"/>
              <a:t>переговорные</a:t>
            </a:r>
            <a:r>
              <a:rPr lang="en-US" sz="2000" dirty="0"/>
              <a:t> </a:t>
            </a:r>
            <a:r>
              <a:rPr lang="en-US" sz="2000" dirty="0" err="1"/>
              <a:t>процессы</a:t>
            </a:r>
            <a:r>
              <a:rPr lang="en-US" sz="2000" dirty="0"/>
              <a:t>, </a:t>
            </a:r>
            <a:r>
              <a:rPr lang="en-US" sz="2000" dirty="0" err="1"/>
              <a:t>встречи</a:t>
            </a:r>
            <a:endParaRPr lang="en-US" sz="2000" dirty="0"/>
          </a:p>
          <a:p>
            <a:pPr marL="342900" lvl="1" indent="-342900"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000" dirty="0" err="1" smtClean="0"/>
              <a:t>М</a:t>
            </a:r>
            <a:r>
              <a:rPr lang="en-US" sz="2000" dirty="0" err="1" smtClean="0"/>
              <a:t>еждународные</a:t>
            </a:r>
            <a:r>
              <a:rPr lang="en-US" sz="2000" dirty="0" smtClean="0"/>
              <a:t> </a:t>
            </a:r>
            <a:r>
              <a:rPr lang="en-US" sz="2000" dirty="0" err="1"/>
              <a:t>кампании</a:t>
            </a:r>
            <a:r>
              <a:rPr lang="en-US" sz="2000" dirty="0"/>
              <a:t> </a:t>
            </a:r>
            <a:r>
              <a:rPr lang="ru-RU" sz="2000" dirty="0"/>
              <a:t>IPEN</a:t>
            </a:r>
            <a:r>
              <a:rPr lang="en-US" sz="2000" dirty="0"/>
              <a:t>, </a:t>
            </a:r>
            <a:r>
              <a:rPr lang="en-US" sz="2000" dirty="0" err="1"/>
              <a:t>напр</a:t>
            </a:r>
            <a:r>
              <a:rPr lang="en-US" sz="2000" dirty="0"/>
              <a:t>.:</a:t>
            </a:r>
          </a:p>
          <a:p>
            <a:pPr marL="800100" lvl="3" indent="-342900">
              <a:buSzPct val="75000"/>
            </a:pPr>
            <a:r>
              <a:rPr lang="en-US" sz="1600" dirty="0" err="1"/>
              <a:t>свинец</a:t>
            </a:r>
            <a:r>
              <a:rPr lang="en-US" sz="1600" dirty="0"/>
              <a:t> в </a:t>
            </a:r>
            <a:r>
              <a:rPr lang="en-US" sz="1600" dirty="0" err="1"/>
              <a:t>красках</a:t>
            </a:r>
            <a:r>
              <a:rPr lang="en-US" sz="1600" dirty="0"/>
              <a:t> (с 2016 г.), </a:t>
            </a:r>
            <a:r>
              <a:rPr lang="ru-RU" sz="1600" dirty="0"/>
              <a:t>глобальный</a:t>
            </a:r>
            <a:endParaRPr lang="en-US" sz="1600" dirty="0"/>
          </a:p>
          <a:p>
            <a:pPr marL="800100" lvl="3" indent="-342900">
              <a:buSzPct val="75000"/>
            </a:pPr>
            <a:r>
              <a:rPr lang="en-US" sz="1600" dirty="0" err="1"/>
              <a:t>ртуть</a:t>
            </a:r>
            <a:r>
              <a:rPr lang="en-US" sz="1600" dirty="0"/>
              <a:t> в </a:t>
            </a:r>
            <a:r>
              <a:rPr lang="en-US" sz="1600" dirty="0" err="1"/>
              <a:t>волосах</a:t>
            </a:r>
            <a:r>
              <a:rPr lang="en-US" sz="1600" dirty="0"/>
              <a:t>, </a:t>
            </a:r>
            <a:r>
              <a:rPr lang="ru-RU" sz="1600" dirty="0"/>
              <a:t>глобальный</a:t>
            </a:r>
            <a:endParaRPr lang="en-US" sz="1600" dirty="0"/>
          </a:p>
          <a:p>
            <a:pPr marL="800100" lvl="3" indent="-342900">
              <a:buSzPct val="75000"/>
            </a:pPr>
            <a:r>
              <a:rPr lang="en-US" sz="1600" dirty="0" err="1"/>
              <a:t>тяжелые</a:t>
            </a:r>
            <a:r>
              <a:rPr lang="en-US" sz="1600" dirty="0"/>
              <a:t> </a:t>
            </a:r>
            <a:r>
              <a:rPr lang="en-US" sz="1600" dirty="0" err="1"/>
              <a:t>металлы</a:t>
            </a:r>
            <a:r>
              <a:rPr lang="en-US" sz="1600" dirty="0"/>
              <a:t> в </a:t>
            </a:r>
            <a:r>
              <a:rPr lang="en-US" sz="1600" dirty="0" err="1"/>
              <a:t>игрушках</a:t>
            </a:r>
            <a:r>
              <a:rPr lang="ru-RU" sz="1600" dirty="0"/>
              <a:t>, в странах ВЕКЦА</a:t>
            </a:r>
            <a:endParaRPr lang="en-US" sz="1600" dirty="0"/>
          </a:p>
          <a:p>
            <a:pPr marL="800100" lvl="3" indent="-342900">
              <a:buSzPct val="75000"/>
            </a:pPr>
            <a:r>
              <a:rPr lang="en-US" sz="1600" dirty="0" err="1"/>
              <a:t>фталаты</a:t>
            </a:r>
            <a:r>
              <a:rPr lang="en-US" sz="1600" dirty="0"/>
              <a:t> в </a:t>
            </a:r>
            <a:r>
              <a:rPr lang="en-US" sz="1600" dirty="0" err="1"/>
              <a:t>игрушках</a:t>
            </a:r>
            <a:r>
              <a:rPr lang="en-US" sz="1600" dirty="0"/>
              <a:t> (</a:t>
            </a:r>
            <a:r>
              <a:rPr lang="ru-RU" sz="1600" dirty="0"/>
              <a:t>в </a:t>
            </a:r>
            <a:r>
              <a:rPr lang="en-US" sz="1600" dirty="0"/>
              <a:t>ВЕКЦА, с </a:t>
            </a:r>
            <a:r>
              <a:rPr lang="ru-RU" sz="1600" dirty="0"/>
              <a:t> Гринпис-Россия), текущий</a:t>
            </a:r>
            <a:endParaRPr lang="en-US" sz="1600" dirty="0"/>
          </a:p>
          <a:p>
            <a:r>
              <a:rPr lang="ru-RU" sz="2000" dirty="0" err="1"/>
              <a:t>П</a:t>
            </a:r>
            <a:r>
              <a:rPr lang="en-US" sz="2000" dirty="0" err="1" smtClean="0"/>
              <a:t>овышение</a:t>
            </a:r>
            <a:r>
              <a:rPr lang="en-US" sz="2000" dirty="0" smtClean="0"/>
              <a:t> </a:t>
            </a:r>
            <a:r>
              <a:rPr lang="en-US" sz="2000" dirty="0" err="1"/>
              <a:t>осведомленности</a:t>
            </a:r>
            <a:r>
              <a:rPr lang="en-US" sz="2000" dirty="0"/>
              <a:t> о </a:t>
            </a:r>
            <a:r>
              <a:rPr lang="en-US" sz="2000" dirty="0" err="1"/>
              <a:t>вреде</a:t>
            </a:r>
            <a:r>
              <a:rPr lang="en-US" sz="2000" dirty="0"/>
              <a:t> </a:t>
            </a:r>
            <a:r>
              <a:rPr lang="en-US" sz="2000" dirty="0" err="1"/>
              <a:t>опасных</a:t>
            </a:r>
            <a:r>
              <a:rPr lang="en-US" sz="2000" dirty="0"/>
              <a:t> </a:t>
            </a:r>
            <a:r>
              <a:rPr lang="en-US" sz="2000" dirty="0" err="1"/>
              <a:t>химических</a:t>
            </a:r>
            <a:r>
              <a:rPr lang="en-US" sz="2000" dirty="0"/>
              <a:t> </a:t>
            </a:r>
            <a:r>
              <a:rPr lang="en-US" sz="2000" dirty="0" err="1"/>
              <a:t>веществ</a:t>
            </a:r>
            <a:r>
              <a:rPr lang="en-US" sz="2000" dirty="0"/>
              <a:t> (</a:t>
            </a:r>
            <a:r>
              <a:rPr lang="en-US" sz="2000" dirty="0" err="1"/>
              <a:t>напр</a:t>
            </a:r>
            <a:r>
              <a:rPr lang="en-US" sz="2000" dirty="0"/>
              <a:t>. </a:t>
            </a:r>
            <a:r>
              <a:rPr lang="en-US" sz="2000" dirty="0" err="1"/>
              <a:t>пестицидов</a:t>
            </a:r>
            <a:r>
              <a:rPr lang="en-US" sz="2000" dirty="0"/>
              <a:t> в с/х, </a:t>
            </a:r>
            <a:r>
              <a:rPr lang="en-US" sz="2000" dirty="0" err="1"/>
              <a:t>ртути</a:t>
            </a:r>
            <a:r>
              <a:rPr lang="en-US" sz="2000" dirty="0"/>
              <a:t> в </a:t>
            </a:r>
            <a:r>
              <a:rPr lang="en-US" sz="2000" dirty="0" err="1"/>
              <a:t>продуктах</a:t>
            </a:r>
            <a:r>
              <a:rPr lang="en-US" sz="2000" dirty="0"/>
              <a:t> и </a:t>
            </a:r>
            <a:r>
              <a:rPr lang="en-US" sz="2000" dirty="0" err="1"/>
              <a:t>т.п</a:t>
            </a:r>
            <a:r>
              <a:rPr lang="en-US" sz="2000" dirty="0"/>
              <a:t>.) и </a:t>
            </a:r>
            <a:r>
              <a:rPr lang="en-US" sz="2000" dirty="0" err="1"/>
              <a:t>продвижение</a:t>
            </a:r>
            <a:r>
              <a:rPr lang="en-US" sz="2000" dirty="0"/>
              <a:t> </a:t>
            </a:r>
            <a:r>
              <a:rPr lang="en-US" sz="2000" dirty="0" err="1"/>
              <a:t>безопасных</a:t>
            </a:r>
            <a:r>
              <a:rPr lang="en-US" sz="2000" dirty="0"/>
              <a:t> </a:t>
            </a:r>
            <a:r>
              <a:rPr lang="en-US" sz="2000" dirty="0" err="1"/>
              <a:t>альтернатив</a:t>
            </a:r>
            <a:endParaRPr lang="en-US" sz="2000" dirty="0"/>
          </a:p>
          <a:p>
            <a:r>
              <a:rPr lang="ru-RU" sz="2000" dirty="0" err="1" smtClean="0"/>
              <a:t>У</a:t>
            </a:r>
            <a:r>
              <a:rPr lang="en-US" sz="2000" dirty="0" err="1" smtClean="0"/>
              <a:t>частие</a:t>
            </a:r>
            <a:r>
              <a:rPr lang="en-US" sz="2000" dirty="0" smtClean="0"/>
              <a:t> </a:t>
            </a:r>
            <a:r>
              <a:rPr lang="en-US" sz="2000" dirty="0"/>
              <a:t>в </a:t>
            </a:r>
            <a:r>
              <a:rPr lang="en-US" sz="2000" dirty="0" err="1"/>
              <a:t>международных</a:t>
            </a:r>
            <a:r>
              <a:rPr lang="en-US" sz="2000" dirty="0"/>
              <a:t> и </a:t>
            </a:r>
            <a:r>
              <a:rPr lang="en-US" sz="2000" dirty="0" err="1"/>
              <a:t>региональных</a:t>
            </a:r>
            <a:r>
              <a:rPr lang="en-US" sz="2000" dirty="0"/>
              <a:t> </a:t>
            </a:r>
            <a:r>
              <a:rPr lang="en-US" sz="2000" dirty="0" err="1"/>
              <a:t>вебинарах</a:t>
            </a:r>
            <a:r>
              <a:rPr lang="ru-RU" sz="2000" dirty="0"/>
              <a:t> </a:t>
            </a:r>
            <a:r>
              <a:rPr lang="en-US" sz="2000" dirty="0"/>
              <a:t>(</a:t>
            </a:r>
            <a:r>
              <a:rPr lang="en-US" sz="2000" dirty="0" err="1"/>
              <a:t>напр</a:t>
            </a:r>
            <a:r>
              <a:rPr lang="en-US" sz="2000" dirty="0"/>
              <a:t>. </a:t>
            </a:r>
            <a:r>
              <a:rPr lang="ru-RU" sz="2000" dirty="0"/>
              <a:t>с</a:t>
            </a:r>
            <a:r>
              <a:rPr lang="ru-RU" sz="2000" dirty="0"/>
              <a:t> </a:t>
            </a:r>
            <a:r>
              <a:rPr lang="ru-RU" sz="2000" dirty="0"/>
              <a:t>IPEN</a:t>
            </a:r>
            <a:r>
              <a:rPr lang="ru-RU" sz="2000" dirty="0"/>
              <a:t> </a:t>
            </a:r>
            <a:r>
              <a:rPr lang="en-US" sz="2000" dirty="0" err="1"/>
              <a:t>по</a:t>
            </a:r>
            <a:r>
              <a:rPr lang="ru-RU" sz="2000" dirty="0"/>
              <a:t> СПМРХ,</a:t>
            </a:r>
            <a:r>
              <a:rPr lang="en-US" sz="2000" dirty="0"/>
              <a:t> </a:t>
            </a:r>
            <a:r>
              <a:rPr lang="en-US" sz="2000" dirty="0" err="1"/>
              <a:t>эндоркинным</a:t>
            </a:r>
            <a:r>
              <a:rPr lang="en-US" sz="2000" dirty="0"/>
              <a:t> </a:t>
            </a:r>
            <a:r>
              <a:rPr lang="en-US" sz="2000" dirty="0" err="1"/>
              <a:t>разрушителям</a:t>
            </a:r>
            <a:r>
              <a:rPr lang="ru-RU" sz="2000" dirty="0"/>
              <a:t>, хим. веществам в продуктах</a:t>
            </a:r>
            <a:r>
              <a:rPr lang="en-US" sz="2000" dirty="0"/>
              <a:t>)</a:t>
            </a:r>
            <a:endParaRPr lang="en-US" sz="2000" dirty="0"/>
          </a:p>
          <a:p>
            <a:pPr lvl="1"/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382000" cy="1371600"/>
          </a:xfrm>
        </p:spPr>
        <p:txBody>
          <a:bodyPr/>
          <a:lstStyle/>
          <a:p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</a:rPr>
              <a:t>Некоторые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 п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</a:rPr>
              <a:t>роект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ы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</a:rPr>
              <a:t>по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</a:rPr>
              <a:t>химической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</a:rPr>
              <a:t>безопасности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, с 2010 г.</a:t>
            </a:r>
            <a:endParaRPr lang="en-US" sz="4000" dirty="0" smtClean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72000"/>
          </a:xfrm>
        </p:spPr>
        <p:txBody>
          <a:bodyPr/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Ртуть</a:t>
            </a:r>
          </a:p>
          <a:p>
            <a:pPr lvl="1"/>
            <a:r>
              <a:rPr lang="ru-RU" sz="1200" b="1" dirty="0" smtClean="0"/>
              <a:t>Ртуть </a:t>
            </a:r>
            <a:r>
              <a:rPr lang="ru-RU" sz="1200" b="1" dirty="0"/>
              <a:t>в крем</a:t>
            </a:r>
            <a:r>
              <a:rPr lang="en-US" sz="1200" b="1" dirty="0" err="1"/>
              <a:t>ах</a:t>
            </a:r>
            <a:r>
              <a:rPr lang="en-US" sz="1200" b="1" dirty="0"/>
              <a:t> </a:t>
            </a:r>
            <a:r>
              <a:rPr lang="en-US" sz="1200" b="1" dirty="0" err="1"/>
              <a:t>для</a:t>
            </a:r>
            <a:r>
              <a:rPr lang="ru-RU" sz="1200" b="1" dirty="0"/>
              <a:t> осветления кожи в странах </a:t>
            </a:r>
            <a:r>
              <a:rPr lang="ru-RU" sz="1200" b="1" dirty="0" smtClean="0"/>
              <a:t>ВЕКЦА</a:t>
            </a:r>
            <a:r>
              <a:rPr lang="en-AU" sz="1200" dirty="0" smtClean="0"/>
              <a:t>, </a:t>
            </a:r>
            <a:r>
              <a:rPr lang="en-AU" sz="1200" dirty="0" err="1"/>
              <a:t>совместно</a:t>
            </a:r>
            <a:r>
              <a:rPr lang="en-AU" sz="1200" dirty="0"/>
              <a:t> с </a:t>
            </a:r>
            <a:r>
              <a:rPr lang="ru-RU" sz="1200" dirty="0"/>
              <a:t>Центр</a:t>
            </a:r>
            <a:r>
              <a:rPr lang="en-US" sz="1200" dirty="0" err="1"/>
              <a:t>ом</a:t>
            </a:r>
            <a:r>
              <a:rPr lang="ru-RU" sz="1200" dirty="0"/>
              <a:t> экологических решений (</a:t>
            </a:r>
            <a:r>
              <a:rPr lang="ru-RU" sz="1200" dirty="0" err="1"/>
              <a:t>Беларус</a:t>
            </a:r>
            <a:r>
              <a:rPr lang="en-US" sz="1200" dirty="0"/>
              <a:t>ь)</a:t>
            </a:r>
            <a:r>
              <a:rPr lang="ru-RU" sz="1200" dirty="0"/>
              <a:t> и </a:t>
            </a:r>
            <a:r>
              <a:rPr lang="en-US" sz="1200" dirty="0"/>
              <a:t>Г</a:t>
            </a:r>
            <a:r>
              <a:rPr lang="ru-RU" sz="1200" dirty="0" err="1"/>
              <a:t>рузинско</a:t>
            </a:r>
            <a:r>
              <a:rPr lang="en-US" sz="1200" dirty="0"/>
              <a:t>й</a:t>
            </a:r>
            <a:r>
              <a:rPr lang="ru-RU" sz="1200" dirty="0"/>
              <a:t> </a:t>
            </a:r>
            <a:r>
              <a:rPr lang="ru-RU" sz="1200" dirty="0" err="1"/>
              <a:t>ассоциаци</a:t>
            </a:r>
            <a:r>
              <a:rPr lang="en-US" sz="1200" dirty="0" err="1"/>
              <a:t>ей</a:t>
            </a:r>
            <a:r>
              <a:rPr lang="ru-RU" sz="1200" dirty="0"/>
              <a:t> экологического и биологического мониторинга</a:t>
            </a:r>
            <a:r>
              <a:rPr lang="en-US" sz="1200" dirty="0"/>
              <a:t>, (EEB/ZMWG and UNEP, </a:t>
            </a:r>
            <a:r>
              <a:rPr lang="en-US" sz="1200" dirty="0" smtClean="0"/>
              <a:t>2010-2011)</a:t>
            </a:r>
            <a:r>
              <a:rPr lang="ru-RU" sz="1200" dirty="0" smtClean="0"/>
              <a:t>; </a:t>
            </a:r>
          </a:p>
          <a:p>
            <a:pPr lvl="1"/>
            <a:r>
              <a:rPr lang="en-US" sz="1200" b="1" dirty="0" smtClean="0"/>
              <a:t>П</a:t>
            </a:r>
            <a:r>
              <a:rPr lang="ru-RU" sz="1200" b="1" dirty="0" err="1"/>
              <a:t>овышени</a:t>
            </a:r>
            <a:r>
              <a:rPr lang="en-US" sz="1200" b="1" dirty="0"/>
              <a:t>е</a:t>
            </a:r>
            <a:r>
              <a:rPr lang="ru-RU" sz="1200" b="1" dirty="0"/>
              <a:t> осведомленности</a:t>
            </a:r>
            <a:r>
              <a:rPr lang="en-US" sz="1200" b="1" dirty="0"/>
              <a:t> </a:t>
            </a:r>
            <a:r>
              <a:rPr lang="en-US" sz="1200" dirty="0"/>
              <a:t>в</a:t>
            </a:r>
            <a:r>
              <a:rPr lang="ru-RU" sz="1200" dirty="0"/>
              <a:t> рамках </a:t>
            </a:r>
            <a:r>
              <a:rPr lang="en-US" sz="1200" dirty="0" err="1"/>
              <a:t>национального</a:t>
            </a:r>
            <a:r>
              <a:rPr lang="en-US" sz="1200" dirty="0"/>
              <a:t> </a:t>
            </a:r>
            <a:r>
              <a:rPr lang="ru-RU" sz="1200" dirty="0"/>
              <a:t>проекта ЮНИДО / ГЭФ “</a:t>
            </a:r>
            <a:r>
              <a:rPr lang="en-US" sz="1200" dirty="0" err="1"/>
              <a:t>Ртуть</a:t>
            </a:r>
            <a:r>
              <a:rPr lang="en-US" sz="1200" dirty="0"/>
              <a:t>. </a:t>
            </a:r>
            <a:r>
              <a:rPr lang="ru-RU" sz="1200" dirty="0"/>
              <a:t>Первоначальная оценка</a:t>
            </a:r>
            <a:r>
              <a:rPr lang="en-US" sz="1200" dirty="0"/>
              <a:t>” (2016-2017)</a:t>
            </a:r>
          </a:p>
          <a:p>
            <a:r>
              <a:rPr lang="ru-RU" sz="1600" b="1" dirty="0" smtClean="0">
                <a:solidFill>
                  <a:srgbClr val="FF0000"/>
                </a:solidFill>
              </a:rPr>
              <a:t>Пестициды</a:t>
            </a:r>
          </a:p>
          <a:p>
            <a:pPr lvl="1"/>
            <a:r>
              <a:rPr lang="en-US" sz="1200" b="1" dirty="0"/>
              <a:t>“</a:t>
            </a:r>
            <a:r>
              <a:rPr lang="ru-RU" sz="1200" b="1" dirty="0"/>
              <a:t>Совершенствование возможностей по ликвидации и предотвращению рецидивов устаревших пестицидов в качестве модели для борьбы с неиспользуемыми опасными химическими веществами в бывшем Советском Союзе</a:t>
            </a:r>
            <a:r>
              <a:rPr lang="en-US" sz="1200" b="1" dirty="0"/>
              <a:t>” </a:t>
            </a:r>
            <a:r>
              <a:rPr lang="ru-RU" sz="1200" dirty="0"/>
              <a:t>(</a:t>
            </a:r>
            <a:r>
              <a:rPr lang="en-US" sz="1200" dirty="0"/>
              <a:t>ФАО</a:t>
            </a:r>
            <a:r>
              <a:rPr lang="ru-RU" sz="1200" dirty="0"/>
              <a:t>, PAN-UK, 2014-2015); </a:t>
            </a:r>
          </a:p>
          <a:p>
            <a:pPr lvl="1"/>
            <a:r>
              <a:rPr lang="en-US" sz="1200" b="1" dirty="0" smtClean="0"/>
              <a:t>В </a:t>
            </a:r>
            <a:r>
              <a:rPr lang="en-US" sz="1200" b="1" dirty="0" err="1"/>
              <a:t>поддержку</a:t>
            </a:r>
            <a:r>
              <a:rPr lang="en-US" sz="1200" b="1" dirty="0"/>
              <a:t> </a:t>
            </a:r>
            <a:r>
              <a:rPr lang="ru-RU" sz="1200" b="1" dirty="0"/>
              <a:t>нетоксичной окружающей среды, от </a:t>
            </a:r>
            <a:r>
              <a:rPr lang="ru-RU" sz="1200" b="1" dirty="0" err="1"/>
              <a:t>местно</a:t>
            </a:r>
            <a:r>
              <a:rPr lang="en-US" sz="1200" b="1" dirty="0" err="1"/>
              <a:t>го</a:t>
            </a:r>
            <a:r>
              <a:rPr lang="en-US" sz="1200" b="1" dirty="0"/>
              <a:t> </a:t>
            </a:r>
            <a:r>
              <a:rPr lang="en-US" sz="1200" b="1" dirty="0" err="1"/>
              <a:t>уровня</a:t>
            </a:r>
            <a:r>
              <a:rPr lang="ru-RU" sz="1200" b="1" dirty="0"/>
              <a:t> до глобально</a:t>
            </a:r>
            <a:r>
              <a:rPr lang="en-US" sz="1200" b="1" dirty="0" err="1" smtClean="0"/>
              <a:t>го</a:t>
            </a:r>
            <a:r>
              <a:rPr lang="en-US" sz="1200" b="1" dirty="0" smtClean="0"/>
              <a:t> </a:t>
            </a:r>
            <a:r>
              <a:rPr lang="en-US" sz="1200" dirty="0"/>
              <a:t>(</a:t>
            </a:r>
            <a:r>
              <a:rPr lang="ru-RU" sz="1200" dirty="0"/>
              <a:t>ГЭФ / ПРООН</a:t>
            </a:r>
            <a:r>
              <a:rPr lang="en-US" sz="1200" dirty="0"/>
              <a:t>,</a:t>
            </a:r>
            <a:r>
              <a:rPr lang="ru-RU" sz="1200" dirty="0"/>
              <a:t> </a:t>
            </a:r>
            <a:r>
              <a:rPr lang="en-US" sz="1200" dirty="0"/>
              <a:t>2017 – 2018, </a:t>
            </a:r>
            <a:r>
              <a:rPr lang="en-US" sz="1200" dirty="0" err="1">
                <a:solidFill>
                  <a:srgbClr val="FF0000"/>
                </a:solidFill>
              </a:rPr>
              <a:t>текущий</a:t>
            </a:r>
            <a:r>
              <a:rPr lang="en-US" sz="1200" dirty="0" smtClean="0"/>
              <a:t>)</a:t>
            </a:r>
          </a:p>
          <a:p>
            <a:pPr lvl="1"/>
            <a:r>
              <a:rPr lang="ru-RU" sz="1200" b="1" dirty="0" smtClean="0"/>
              <a:t>Технико-экономическое </a:t>
            </a:r>
            <a:r>
              <a:rPr lang="ru-RU" sz="1200" b="1" dirty="0"/>
              <a:t>обоснование места захоронения</a:t>
            </a:r>
            <a:r>
              <a:rPr lang="en-US" sz="1200" b="1" dirty="0"/>
              <a:t> </a:t>
            </a:r>
            <a:r>
              <a:rPr lang="en-US" sz="1200" b="1" dirty="0" err="1"/>
              <a:t>токсичных</a:t>
            </a:r>
            <a:r>
              <a:rPr lang="en-US" sz="1200" b="1" dirty="0"/>
              <a:t> </a:t>
            </a:r>
            <a:r>
              <a:rPr lang="en-US" sz="1200" b="1" dirty="0" err="1"/>
              <a:t>веществ</a:t>
            </a:r>
            <a:r>
              <a:rPr lang="en-US" sz="1200" b="1" dirty="0"/>
              <a:t> в </a:t>
            </a:r>
            <a:r>
              <a:rPr lang="en-US" sz="1200" b="1" dirty="0" err="1" smtClean="0"/>
              <a:t>Армении</a:t>
            </a:r>
            <a:r>
              <a:rPr lang="en-US" sz="1200" b="1" dirty="0" smtClean="0"/>
              <a:t> </a:t>
            </a:r>
            <a:r>
              <a:rPr lang="ru-RU" sz="1200" dirty="0"/>
              <a:t>в качестве партнера по сотрудничеству с компаниями DECONTA / GEOTEST</a:t>
            </a:r>
            <a:r>
              <a:rPr lang="en-US" sz="1200" dirty="0"/>
              <a:t> (</a:t>
            </a:r>
            <a:r>
              <a:rPr lang="ru-RU" sz="1200" dirty="0"/>
              <a:t>ГЭФ / ПРООН</a:t>
            </a:r>
            <a:r>
              <a:rPr lang="en-US" sz="1200" dirty="0"/>
              <a:t>,</a:t>
            </a:r>
            <a:r>
              <a:rPr lang="ru-RU" sz="1200" dirty="0"/>
              <a:t> </a:t>
            </a:r>
            <a:r>
              <a:rPr lang="en-US" sz="1200" dirty="0"/>
              <a:t>2017-2018, </a:t>
            </a:r>
            <a:r>
              <a:rPr lang="en-US" sz="1200" dirty="0" err="1">
                <a:solidFill>
                  <a:srgbClr val="FF0000"/>
                </a:solidFill>
              </a:rPr>
              <a:t>текущий</a:t>
            </a:r>
            <a:r>
              <a:rPr lang="en-US" sz="1200" dirty="0" smtClean="0"/>
              <a:t>)</a:t>
            </a:r>
          </a:p>
          <a:p>
            <a:r>
              <a:rPr lang="en-US" sz="1600" b="1" dirty="0" err="1" smtClean="0">
                <a:solidFill>
                  <a:srgbClr val="FF0000"/>
                </a:solidFill>
              </a:rPr>
              <a:t>Продукты</a:t>
            </a:r>
            <a:endParaRPr lang="en-US" sz="1600" b="1" dirty="0" smtClean="0">
              <a:solidFill>
                <a:srgbClr val="FF0000"/>
              </a:solidFill>
            </a:endParaRPr>
          </a:p>
          <a:p>
            <a:pPr lvl="1"/>
            <a:r>
              <a:rPr lang="ru-RU" sz="1200" b="1" dirty="0"/>
              <a:t>Через токсичные продукты </a:t>
            </a:r>
            <a:r>
              <a:rPr lang="en-US" sz="1200" b="1" dirty="0" smtClean="0"/>
              <a:t>– к </a:t>
            </a:r>
            <a:r>
              <a:rPr lang="ru-RU" sz="1200" b="1" dirty="0" smtClean="0"/>
              <a:t>здорово</a:t>
            </a:r>
            <a:r>
              <a:rPr lang="en-US" sz="1200" b="1" dirty="0" err="1" smtClean="0"/>
              <a:t>му</a:t>
            </a:r>
            <a:r>
              <a:rPr lang="ru-RU" sz="1200" b="1" dirty="0" smtClean="0"/>
              <a:t> </a:t>
            </a:r>
            <a:r>
              <a:rPr lang="ru-RU" sz="1200" b="1" dirty="0" err="1" smtClean="0"/>
              <a:t>поколени</a:t>
            </a:r>
            <a:r>
              <a:rPr lang="en-US" sz="1200" b="1" dirty="0" smtClean="0"/>
              <a:t>ю </a:t>
            </a:r>
            <a:r>
              <a:rPr lang="en-US" sz="1200" dirty="0" smtClean="0"/>
              <a:t>(GGF/</a:t>
            </a:r>
            <a:r>
              <a:rPr lang="en-US" sz="1200" dirty="0" err="1" smtClean="0"/>
              <a:t>Marisla</a:t>
            </a:r>
            <a:r>
              <a:rPr lang="en-US" sz="1200" dirty="0" smtClean="0"/>
              <a:t>, 2013-2015)</a:t>
            </a:r>
            <a:endParaRPr lang="en-US" sz="1200" dirty="0"/>
          </a:p>
          <a:p>
            <a:r>
              <a:rPr lang="en-US" sz="1600" b="1" dirty="0" smtClean="0">
                <a:solidFill>
                  <a:srgbClr val="FF0000"/>
                </a:solidFill>
              </a:rPr>
              <a:t>Э</a:t>
            </a:r>
            <a:r>
              <a:rPr lang="ru-RU" sz="1600" b="1" dirty="0" err="1" smtClean="0">
                <a:solidFill>
                  <a:srgbClr val="FF0000"/>
                </a:solidFill>
              </a:rPr>
              <a:t>ндокринны</a:t>
            </a:r>
            <a:r>
              <a:rPr lang="en-US" sz="1600" b="1" dirty="0" smtClean="0">
                <a:solidFill>
                  <a:srgbClr val="FF0000"/>
                </a:solidFill>
              </a:rPr>
              <a:t>е</a:t>
            </a:r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r>
              <a:rPr lang="ru-RU" sz="1600" b="1" dirty="0" err="1" smtClean="0">
                <a:solidFill>
                  <a:srgbClr val="FF0000"/>
                </a:solidFill>
              </a:rPr>
              <a:t>разруш</a:t>
            </a:r>
            <a:r>
              <a:rPr lang="en-US" sz="1600" b="1" dirty="0" err="1" smtClean="0">
                <a:solidFill>
                  <a:srgbClr val="FF0000"/>
                </a:solidFill>
              </a:rPr>
              <a:t>ители</a:t>
            </a:r>
            <a:endParaRPr lang="en-US" sz="1600" b="1" dirty="0" smtClean="0">
              <a:solidFill>
                <a:srgbClr val="FF0000"/>
              </a:solidFill>
            </a:endParaRPr>
          </a:p>
          <a:p>
            <a:pPr lvl="1"/>
            <a:r>
              <a:rPr lang="ru-RU" sz="1200" b="1" dirty="0" smtClean="0"/>
              <a:t>Защита </a:t>
            </a:r>
            <a:r>
              <a:rPr lang="ru-RU" sz="1200" b="1" dirty="0"/>
              <a:t>женщин от эндокринных </a:t>
            </a:r>
            <a:r>
              <a:rPr lang="ru-RU" sz="1200" b="1" dirty="0" err="1" smtClean="0"/>
              <a:t>разруш</a:t>
            </a:r>
            <a:r>
              <a:rPr lang="en-US" sz="1200" b="1" dirty="0" err="1" smtClean="0"/>
              <a:t>ителей</a:t>
            </a:r>
            <a:r>
              <a:rPr lang="en-US" sz="1200" b="1" dirty="0" smtClean="0"/>
              <a:t> </a:t>
            </a:r>
            <a:r>
              <a:rPr lang="en-US" sz="1200" dirty="0" smtClean="0"/>
              <a:t>(ОБСЕ, 2015, GGF/</a:t>
            </a:r>
            <a:r>
              <a:rPr lang="en-US" sz="1200" dirty="0" err="1" smtClean="0"/>
              <a:t>Marisla</a:t>
            </a:r>
            <a:r>
              <a:rPr lang="en-US" sz="1200" dirty="0" smtClean="0"/>
              <a:t>, </a:t>
            </a:r>
            <a:r>
              <a:rPr lang="en-US" sz="1200" dirty="0"/>
              <a:t>2015 – </a:t>
            </a:r>
            <a:r>
              <a:rPr lang="en-US" sz="1200" dirty="0" smtClean="0"/>
              <a:t>2017)</a:t>
            </a:r>
          </a:p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П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</a:rPr>
              <a:t>роект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ы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</a:rPr>
              <a:t>выполненные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 в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</a:rPr>
              <a:t>рамках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</a:rPr>
              <a:t>кампаний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 IPEN в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</a:rPr>
              <a:t>Армении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с 2010 года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r>
              <a:rPr lang="en-US" sz="1600" b="1" dirty="0" smtClean="0"/>
              <a:t>Б</a:t>
            </a:r>
            <a:r>
              <a:rPr lang="ru-RU" sz="1600" b="1" dirty="0" smtClean="0"/>
              <a:t>ио-мониторинг проб рыбы из озера Севан и повышени</a:t>
            </a:r>
            <a:r>
              <a:rPr lang="en-US" sz="1600" b="1" dirty="0" smtClean="0"/>
              <a:t>е</a:t>
            </a:r>
            <a:r>
              <a:rPr lang="ru-RU" sz="1600" b="1" dirty="0" smtClean="0"/>
              <a:t> осведомленности в Гегаркуникской </a:t>
            </a:r>
            <a:r>
              <a:rPr lang="en-US" sz="1600" b="1" dirty="0" err="1" smtClean="0"/>
              <a:t>области</a:t>
            </a:r>
            <a:r>
              <a:rPr lang="en-US" sz="1600" b="1" dirty="0" smtClean="0"/>
              <a:t> </a:t>
            </a:r>
            <a:r>
              <a:rPr lang="ru-RU" sz="1600" dirty="0" smtClean="0"/>
              <a:t>(</a:t>
            </a:r>
            <a:r>
              <a:rPr lang="en-US" sz="1600" dirty="0" smtClean="0"/>
              <a:t>IPEN, </a:t>
            </a:r>
            <a:r>
              <a:rPr lang="ru-RU" sz="1600" dirty="0" smtClean="0"/>
              <a:t>2012 г.)</a:t>
            </a:r>
            <a:endParaRPr lang="en-US" sz="1600" dirty="0" smtClean="0"/>
          </a:p>
          <a:p>
            <a:r>
              <a:rPr lang="en-US" sz="1600" b="1" dirty="0" smtClean="0"/>
              <a:t>С</a:t>
            </a:r>
            <a:r>
              <a:rPr lang="ru-RU" sz="1600" b="1" dirty="0" smtClean="0"/>
              <a:t>вободны</a:t>
            </a:r>
            <a:r>
              <a:rPr lang="en-US" sz="1600" b="1" dirty="0" smtClean="0"/>
              <a:t>е </a:t>
            </a:r>
            <a:r>
              <a:rPr lang="en-US" sz="1600" b="1" dirty="0" err="1" smtClean="0"/>
              <a:t>от</a:t>
            </a:r>
            <a:r>
              <a:rPr lang="ru-RU" sz="1600" b="1" dirty="0" smtClean="0"/>
              <a:t> </a:t>
            </a:r>
            <a:r>
              <a:rPr lang="en-US" sz="1600" b="1" dirty="0" smtClean="0"/>
              <a:t>т</a:t>
            </a:r>
            <a:r>
              <a:rPr lang="ru-RU" sz="1600" b="1" dirty="0" smtClean="0"/>
              <a:t>оксичны</a:t>
            </a:r>
            <a:r>
              <a:rPr lang="en-US" sz="1600" b="1" dirty="0" smtClean="0"/>
              <a:t>х </a:t>
            </a:r>
            <a:r>
              <a:rPr lang="en-US" sz="1600" b="1" dirty="0" err="1" smtClean="0"/>
              <a:t>веществ</a:t>
            </a:r>
            <a:r>
              <a:rPr lang="ru-RU" sz="1600" b="1" dirty="0" smtClean="0"/>
              <a:t> товары для детей в Армении и Кыргызстане: адвокационн</a:t>
            </a:r>
            <a:r>
              <a:rPr lang="en-US" sz="1600" b="1" dirty="0" err="1" smtClean="0"/>
              <a:t>ая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кампани</a:t>
            </a:r>
            <a:r>
              <a:rPr lang="en-US" sz="1600" b="1" dirty="0" smtClean="0"/>
              <a:t>я</a:t>
            </a:r>
            <a:r>
              <a:rPr lang="ru-RU" sz="1600" dirty="0" smtClean="0"/>
              <a:t> (Фонд</a:t>
            </a:r>
            <a:r>
              <a:rPr lang="en-US" sz="1600" dirty="0" smtClean="0"/>
              <a:t> </a:t>
            </a:r>
            <a:r>
              <a:rPr lang="ru-RU" sz="1600" dirty="0" smtClean="0"/>
              <a:t>Marisla</a:t>
            </a:r>
            <a:r>
              <a:rPr lang="en-US" sz="1600" dirty="0" smtClean="0"/>
              <a:t> и IPEN, </a:t>
            </a:r>
            <a:r>
              <a:rPr lang="ru-RU" sz="1600" dirty="0" smtClean="0"/>
              <a:t>2010-201</a:t>
            </a:r>
            <a:r>
              <a:rPr lang="en-US" sz="1600" dirty="0" smtClean="0"/>
              <a:t>3)</a:t>
            </a:r>
          </a:p>
          <a:p>
            <a:r>
              <a:rPr lang="en-US" sz="1600" b="1" dirty="0" err="1" smtClean="0"/>
              <a:t>Проект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по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обзору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ситуации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по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ртути</a:t>
            </a:r>
            <a:r>
              <a:rPr lang="en-US" sz="1600" b="1" dirty="0" smtClean="0"/>
              <a:t> в </a:t>
            </a:r>
            <a:r>
              <a:rPr lang="en-US" sz="1600" b="1" dirty="0" err="1" smtClean="0"/>
              <a:t>Армении</a:t>
            </a:r>
            <a:r>
              <a:rPr lang="en-US" sz="1600" dirty="0" smtClean="0"/>
              <a:t>”(IPEN, 2014-2015)</a:t>
            </a:r>
          </a:p>
          <a:p>
            <a:r>
              <a:rPr lang="en-US" sz="1600" dirty="0"/>
              <a:t>Mining (</a:t>
            </a:r>
            <a:r>
              <a:rPr lang="en-US" sz="1600" dirty="0" err="1"/>
              <a:t>Arnika</a:t>
            </a:r>
            <a:r>
              <a:rPr lang="en-US" sz="1600" dirty="0"/>
              <a:t> &amp; </a:t>
            </a:r>
            <a:r>
              <a:rPr lang="en-US" sz="1600" dirty="0" err="1"/>
              <a:t>Ecolur</a:t>
            </a:r>
            <a:r>
              <a:rPr lang="en-US" sz="1600" dirty="0"/>
              <a:t>), </a:t>
            </a:r>
            <a:r>
              <a:rPr lang="en-US" sz="1600" dirty="0" err="1"/>
              <a:t>текущий</a:t>
            </a:r>
            <a:endParaRPr lang="en-US" sz="1600" dirty="0"/>
          </a:p>
          <a:p>
            <a:r>
              <a:rPr lang="ru-RU" sz="1600" b="1" dirty="0"/>
              <a:t>Международная неделя по предотвращению отравления свинцом</a:t>
            </a:r>
            <a:r>
              <a:rPr lang="en-US" sz="1600" dirty="0"/>
              <a:t>, с 2016 г. (IPEN</a:t>
            </a:r>
            <a:r>
              <a:rPr lang="en-US" sz="1600" dirty="0" smtClean="0"/>
              <a:t>)</a:t>
            </a:r>
            <a:endParaRPr lang="en-US" sz="1600" dirty="0"/>
          </a:p>
          <a:p>
            <a:r>
              <a:rPr lang="ru-RU" sz="1600" dirty="0"/>
              <a:t>П</a:t>
            </a:r>
            <a:r>
              <a:rPr lang="en-US" sz="1600" dirty="0" err="1"/>
              <a:t>росмотр</a:t>
            </a:r>
            <a:r>
              <a:rPr lang="en-US" sz="1600" dirty="0"/>
              <a:t> и </a:t>
            </a:r>
            <a:r>
              <a:rPr lang="en-US" sz="1600" dirty="0" err="1"/>
              <a:t>обсуждение</a:t>
            </a:r>
            <a:r>
              <a:rPr lang="en-US" sz="1600" dirty="0"/>
              <a:t> д</a:t>
            </a:r>
            <a:r>
              <a:rPr lang="ru-RU" sz="1600" dirty="0" err="1"/>
              <a:t>окументальн</a:t>
            </a:r>
            <a:r>
              <a:rPr lang="en-US" sz="1600" dirty="0" err="1"/>
              <a:t>ого</a:t>
            </a:r>
            <a:r>
              <a:rPr lang="ru-RU" sz="1600" dirty="0"/>
              <a:t> фильм</a:t>
            </a:r>
            <a:r>
              <a:rPr lang="en-US" sz="1600" dirty="0"/>
              <a:t>а</a:t>
            </a:r>
            <a:r>
              <a:rPr lang="ru-RU" sz="1600" dirty="0"/>
              <a:t> </a:t>
            </a:r>
            <a:r>
              <a:rPr lang="ru-RU" sz="1600" b="1" dirty="0"/>
              <a:t>"Истории из чистой комнаты"</a:t>
            </a:r>
            <a:r>
              <a:rPr lang="ru-RU" sz="1600" dirty="0"/>
              <a:t> </a:t>
            </a:r>
            <a:r>
              <a:rPr lang="en-US" sz="1600" dirty="0"/>
              <a:t>(IPEN, 2018</a:t>
            </a:r>
            <a:r>
              <a:rPr lang="en-US" sz="1600" dirty="0" smtClean="0"/>
              <a:t>)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ПЛАНЫ на 2018</a:t>
            </a:r>
            <a:endParaRPr lang="en-US" sz="1600" b="1" dirty="0" smtClean="0">
              <a:solidFill>
                <a:srgbClr val="FF0000"/>
              </a:solidFill>
            </a:endParaRPr>
          </a:p>
          <a:p>
            <a:r>
              <a:rPr lang="ru-RU" sz="1600" dirty="0" smtClean="0"/>
              <a:t>У</a:t>
            </a:r>
            <a:r>
              <a:rPr lang="en-US" sz="1600" dirty="0" err="1" smtClean="0"/>
              <a:t>части</a:t>
            </a:r>
            <a:r>
              <a:rPr lang="ru-RU" sz="1600" dirty="0"/>
              <a:t>е</a:t>
            </a:r>
            <a:r>
              <a:rPr lang="en-US" sz="1600" dirty="0" smtClean="0"/>
              <a:t> в </a:t>
            </a:r>
            <a:r>
              <a:rPr lang="en-US" sz="1600" dirty="0" err="1" smtClean="0"/>
              <a:t>проекте</a:t>
            </a:r>
            <a:r>
              <a:rPr lang="en-US" sz="1600" dirty="0" smtClean="0"/>
              <a:t> </a:t>
            </a:r>
            <a:r>
              <a:rPr lang="en-US" sz="1600" dirty="0"/>
              <a:t>IPEN </a:t>
            </a:r>
            <a:r>
              <a:rPr lang="en-US" sz="1600" dirty="0" err="1" smtClean="0"/>
              <a:t>по</a:t>
            </a:r>
            <a:r>
              <a:rPr lang="en-US" sz="1600" dirty="0" smtClean="0"/>
              <a:t> </a:t>
            </a:r>
            <a:r>
              <a:rPr lang="en-US" sz="1600" b="1" dirty="0" err="1" smtClean="0"/>
              <a:t>фталатам</a:t>
            </a:r>
            <a:r>
              <a:rPr lang="en-US" sz="1600" b="1" dirty="0" smtClean="0"/>
              <a:t> в </a:t>
            </a:r>
            <a:r>
              <a:rPr lang="en-US" sz="1600" b="1" dirty="0" err="1" smtClean="0"/>
              <a:t>продуктах</a:t>
            </a:r>
            <a:r>
              <a:rPr lang="en-US" sz="1600" dirty="0" smtClean="0"/>
              <a:t> </a:t>
            </a:r>
            <a:endParaRPr lang="en-US" sz="1600" b="1" dirty="0"/>
          </a:p>
          <a:p>
            <a:endParaRPr lang="en-US" sz="1600" dirty="0" smtClean="0">
              <a:solidFill>
                <a:srgbClr val="FF0000"/>
              </a:solidFill>
            </a:endParaRP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Встреча </a:t>
            </a:r>
            <a:r>
              <a:rPr lang="en-US" dirty="0" smtClean="0"/>
              <a:t>IPEN</a:t>
            </a:r>
            <a:r>
              <a:rPr lang="ru-RU" dirty="0" smtClean="0"/>
              <a:t> в Ереване, 2017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5000" y="5029200"/>
            <a:ext cx="6858000" cy="1597752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/>
              <a:t>семинар «Участие общественности в решении вопросов химической безопасности в странах Восточной </a:t>
            </a:r>
            <a:r>
              <a:rPr lang="ru-RU" sz="2400" b="1" dirty="0" smtClean="0"/>
              <a:t>Европы</a:t>
            </a:r>
            <a:r>
              <a:rPr lang="ru-RU" sz="2400" b="1" dirty="0"/>
              <a:t>, Кавказа и Центральной </a:t>
            </a:r>
            <a:r>
              <a:rPr lang="ru-RU" sz="2400" b="1" dirty="0" smtClean="0"/>
              <a:t>Азии»</a:t>
            </a:r>
          </a:p>
          <a:p>
            <a:endParaRPr lang="ru-RU" dirty="0"/>
          </a:p>
        </p:txBody>
      </p:sp>
      <p:pic>
        <p:nvPicPr>
          <p:cNvPr id="1028" name="Picture 4" descr="http://awhhe.am/wp-content/uploads/2017/10/image001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39268"/>
            <a:ext cx="4953000" cy="330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402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876800"/>
            <a:ext cx="8229600" cy="1371600"/>
          </a:xfrm>
        </p:spPr>
        <p:txBody>
          <a:bodyPr/>
          <a:lstStyle/>
          <a:p>
            <a:pPr algn="ctr"/>
            <a:r>
              <a:rPr lang="en-US" dirty="0" err="1" smtClean="0">
                <a:latin typeface="Times Armenian" pitchFamily="18" charset="0"/>
              </a:rPr>
              <a:t>Спасибо</a:t>
            </a:r>
            <a:r>
              <a:rPr lang="en-US" dirty="0" smtClean="0">
                <a:latin typeface="Times Armenian" pitchFamily="18" charset="0"/>
              </a:rPr>
              <a:t/>
            </a:r>
            <a:br>
              <a:rPr lang="en-US" dirty="0" smtClean="0">
                <a:latin typeface="Times Armenian" pitchFamily="18" charset="0"/>
              </a:rPr>
            </a:br>
            <a:r>
              <a:rPr lang="en-US" dirty="0" smtClean="0">
                <a:latin typeface="Times Armenian" pitchFamily="18" charset="0"/>
                <a:hlinkClick r:id="rId2"/>
              </a:rPr>
              <a:t>www.awhhe.am</a:t>
            </a:r>
            <a:r>
              <a:rPr lang="en-US" dirty="0" smtClean="0">
                <a:latin typeface="Times Armenian" pitchFamily="18" charset="0"/>
              </a:rPr>
              <a:t> </a:t>
            </a:r>
            <a:endParaRPr lang="ru-RU" dirty="0">
              <a:latin typeface="Times Armenian" pitchFamily="18" charset="0"/>
            </a:endParaRPr>
          </a:p>
        </p:txBody>
      </p:sp>
      <p:pic>
        <p:nvPicPr>
          <p:cNvPr id="4" name="Picture 3" descr="armenia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0200" y="685800"/>
            <a:ext cx="5655530" cy="4038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1607</TotalTime>
  <Words>641</Words>
  <Application>Microsoft Office PowerPoint</Application>
  <PresentationFormat>Экран (4:3)</PresentationFormat>
  <Paragraphs>65</Paragraphs>
  <Slides>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Arial Black</vt:lpstr>
      <vt:lpstr>Calibri</vt:lpstr>
      <vt:lpstr>Sylfaen</vt:lpstr>
      <vt:lpstr>Times Armenian</vt:lpstr>
      <vt:lpstr>Times New Roman</vt:lpstr>
      <vt:lpstr>Wingdings</vt:lpstr>
      <vt:lpstr>Pixel</vt:lpstr>
      <vt:lpstr>  AWHHE: Текущие инициативы, планы до 2020 года </vt:lpstr>
      <vt:lpstr>КРАТКО об НПО AWHHE</vt:lpstr>
      <vt:lpstr>Основные направления деятельности до 2020 г.</vt:lpstr>
      <vt:lpstr>Деятельность в области безопасности химических веществ</vt:lpstr>
      <vt:lpstr>Некоторые проекты по химической безопасности, с 2010 г.</vt:lpstr>
      <vt:lpstr>Проекты, выполненные в рамках кампаний IPEN в Армении с 2010 года</vt:lpstr>
      <vt:lpstr>Встреча IPEN в Ереване, 2017</vt:lpstr>
      <vt:lpstr>Спасибо www.awhhe.am </vt:lpstr>
    </vt:vector>
  </TitlesOfParts>
  <Company>Ok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Fine User</dc:creator>
  <cp:lastModifiedBy>user</cp:lastModifiedBy>
  <cp:revision>334</cp:revision>
  <cp:lastPrinted>1601-01-01T00:00:00Z</cp:lastPrinted>
  <dcterms:created xsi:type="dcterms:W3CDTF">2009-12-09T07:45:36Z</dcterms:created>
  <dcterms:modified xsi:type="dcterms:W3CDTF">2018-07-25T09:54:47Z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TC010690541033</vt:lpwstr>
  </property>
</Properties>
</file>