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C1E52A7-616F-4E11-9E96-28315326496B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8F46079A-4B17-4717-93F1-2FFC7D7A2ED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1663278" cy="183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2" descr="IPEN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447" y="493290"/>
            <a:ext cx="2115106" cy="1406924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Logo expert ekolog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946" y="1196752"/>
            <a:ext cx="1766867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411760" y="243615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b="1" dirty="0"/>
              <a:t>The </a:t>
            </a:r>
            <a:r>
              <a:rPr lang="en-NZ" b="1" dirty="0" err="1"/>
              <a:t>Internationl</a:t>
            </a:r>
            <a:r>
              <a:rPr lang="en-NZ" b="1" dirty="0"/>
              <a:t> POPs Elimination </a:t>
            </a:r>
            <a:r>
              <a:rPr lang="ru-RU" b="1" dirty="0" smtClean="0"/>
              <a:t>   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en-NZ" b="1" dirty="0" smtClean="0"/>
              <a:t>Network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  <a:p>
            <a:r>
              <a:rPr lang="ru-RU" b="1" dirty="0" smtClean="0"/>
              <a:t> Международная </a:t>
            </a:r>
            <a:r>
              <a:rPr lang="ru-RU" b="1" dirty="0"/>
              <a:t>сеть по ликвидации </a:t>
            </a:r>
            <a:r>
              <a:rPr lang="ru-RU" b="1" dirty="0" smtClean="0"/>
              <a:t>   </a:t>
            </a:r>
            <a:br>
              <a:rPr lang="ru-RU" b="1" dirty="0" smtClean="0"/>
            </a:br>
            <a:r>
              <a:rPr lang="ru-RU" b="1" dirty="0" smtClean="0"/>
              <a:t> стойких </a:t>
            </a:r>
            <a:r>
              <a:rPr lang="ru-RU" b="1" dirty="0"/>
              <a:t>органических загрязнителей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6976" y="5229200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Региональная встреча сети неправительственных организаций – членов </a:t>
            </a:r>
            <a:r>
              <a:rPr lang="en-CA" sz="1600" b="1" dirty="0" smtClean="0"/>
              <a:t>IPEN</a:t>
            </a:r>
            <a:r>
              <a:rPr lang="ru-RU" sz="1600" b="1" dirty="0" smtClean="0"/>
              <a:t> </a:t>
            </a:r>
            <a:endParaRPr lang="ru-RU" sz="1600" b="1" dirty="0"/>
          </a:p>
          <a:p>
            <a:r>
              <a:rPr lang="ru-RU" sz="1600" b="1" dirty="0" smtClean="0"/>
              <a:t>стран </a:t>
            </a:r>
            <a:r>
              <a:rPr lang="ru-RU" sz="1600" b="1" dirty="0"/>
              <a:t>Восточной Европы, Кавказа и Центральной Азии (ВЕКЦА) </a:t>
            </a:r>
          </a:p>
          <a:p>
            <a:r>
              <a:rPr lang="ru-RU" sz="1600" b="1" dirty="0"/>
              <a:t>27-28 августа, 2018 </a:t>
            </a:r>
          </a:p>
          <a:p>
            <a:r>
              <a:rPr lang="ru-RU" sz="1600" b="1" dirty="0" smtClean="0"/>
              <a:t>Иссык-Куль, пансионат Марко Поло</a:t>
            </a:r>
            <a:endParaRPr lang="ru-RU" sz="1600" b="1" dirty="0"/>
          </a:p>
          <a:p>
            <a:r>
              <a:rPr lang="ru-RU" sz="1600" b="1" dirty="0"/>
              <a:t> 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3417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7620000" cy="5865515"/>
          </a:xfrm>
        </p:spPr>
        <p:txBody>
          <a:bodyPr/>
          <a:lstStyle/>
          <a:p>
            <a:r>
              <a:rPr lang="ru-RU" b="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-зона орехоплодовых лесов</a:t>
            </a:r>
            <a:r>
              <a:rPr lang="ru-RU" b="0" dirty="0">
                <a:latin typeface="Calibri" pitchFamily="34" charset="0"/>
                <a:cs typeface="Calibri" pitchFamily="34" charset="0"/>
              </a:rPr>
              <a:t>, в которой интенсивно применялись ядохимикаты для  уничтожения вредителей леса  и находились склады СОЗ. В этой зоне расположены Базар-Коргонский, Ноокенский,  Сузакский,  Ак-Сыйский и   Узгенский  районы.</a:t>
            </a:r>
          </a:p>
          <a:p>
            <a:r>
              <a:rPr lang="ru-RU" b="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-пастбищно-горная зона</a:t>
            </a:r>
            <a:r>
              <a:rPr lang="ru-RU" b="0" dirty="0">
                <a:latin typeface="Calibri" pitchFamily="34" charset="0"/>
                <a:cs typeface="Calibri" pitchFamily="34" charset="0"/>
              </a:rPr>
              <a:t>, где применялся ДДТ для уничтожения переносчиков чумы. В этой зоне расположены Алайский, Чон-Алайский,  Кара-Кульжинский, Чаткальский и Ала-Букинский  районы;</a:t>
            </a:r>
          </a:p>
          <a:p>
            <a:r>
              <a:rPr lang="ru-RU" b="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-экологически чистая зона. </a:t>
            </a:r>
          </a:p>
          <a:p>
            <a:endParaRPr lang="ru-RU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16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7620000" cy="5865515"/>
          </a:xfrm>
        </p:spPr>
        <p:txBody>
          <a:bodyPr>
            <a:normAutofit/>
          </a:bodyPr>
          <a:lstStyle/>
          <a:p>
            <a:r>
              <a:rPr lang="ky-KG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Решение проблемы. Мы предлагаем исходить из следующих точек зрения.</a:t>
            </a:r>
            <a:endParaRPr lang="ru-RU" dirty="0">
              <a:solidFill>
                <a:schemeClr val="accent3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ky-KG" b="0" dirty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ky-KG" b="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. Законодательные </a:t>
            </a:r>
            <a:r>
              <a:rPr lang="ky-KG" b="0" dirty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аспекты. </a:t>
            </a:r>
            <a:r>
              <a:rPr lang="ky-KG" b="0" dirty="0">
                <a:latin typeface="Calibri" pitchFamily="34" charset="0"/>
                <a:cs typeface="Calibri" pitchFamily="34" charset="0"/>
              </a:rPr>
              <a:t>Для принятия законов и решений, нормативно-правовых документов  необходимо научно доказать  степень  вредности экологических факторов на здоровье  населения  и  нанесенного экономического   </a:t>
            </a:r>
            <a:r>
              <a:rPr lang="ky-KG" b="0" dirty="0" smtClean="0">
                <a:latin typeface="Calibri" pitchFamily="34" charset="0"/>
                <a:cs typeface="Calibri" pitchFamily="34" charset="0"/>
              </a:rPr>
              <a:t>ущерба  </a:t>
            </a:r>
            <a:r>
              <a:rPr lang="ky-KG" b="0" dirty="0">
                <a:latin typeface="Calibri" pitchFamily="34" charset="0"/>
                <a:cs typeface="Calibri" pitchFamily="34" charset="0"/>
              </a:rPr>
              <a:t>для Кыргызстана. </a:t>
            </a:r>
            <a:endParaRPr lang="ru-RU" b="0" dirty="0">
              <a:latin typeface="Calibri" pitchFamily="34" charset="0"/>
              <a:cs typeface="Calibri" pitchFamily="34" charset="0"/>
            </a:endParaRPr>
          </a:p>
          <a:p>
            <a:r>
              <a:rPr lang="ky-KG" b="0" dirty="0">
                <a:latin typeface="Calibri" pitchFamily="34" charset="0"/>
                <a:cs typeface="Calibri" pitchFamily="34" charset="0"/>
              </a:rPr>
              <a:t>Для подготовки проектов законов  и   при проведении экспертизы  привлекать квалифицированных компетентных экспертов,  а не лжеученых.  Из-за привлечения лжеученых при подготовке проектов законов, зачастую  принятые законы в Кыргызстане не работают, т.к. принятые законы не приспособлены  к условиям  и менталитету Кыргызстана.</a:t>
            </a:r>
            <a:endParaRPr lang="ru-RU" b="0" dirty="0">
              <a:latin typeface="Calibri" pitchFamily="34" charset="0"/>
              <a:cs typeface="Calibri" pitchFamily="34" charset="0"/>
            </a:endParaRPr>
          </a:p>
          <a:p>
            <a:r>
              <a:rPr lang="ky-KG" b="0" dirty="0">
                <a:latin typeface="Calibri" pitchFamily="34" charset="0"/>
                <a:cs typeface="Calibri" pitchFamily="34" charset="0"/>
              </a:rPr>
              <a:t>Например, есть эксперты, которые находятся в Бишкеке и не имеют представления о местных рисках по г. Майлуу-Суу, где расположены урановые хвостохранилища. Даже по </a:t>
            </a:r>
            <a:r>
              <a:rPr lang="ky-KG" b="0" dirty="0" smtClean="0">
                <a:latin typeface="Calibri" pitchFamily="34" charset="0"/>
                <a:cs typeface="Calibri" pitchFamily="34" charset="0"/>
              </a:rPr>
              <a:t>существующим  </a:t>
            </a:r>
            <a:r>
              <a:rPr lang="ky-KG" b="0" dirty="0">
                <a:latin typeface="Calibri" pitchFamily="34" charset="0"/>
                <a:cs typeface="Calibri" pitchFamily="34" charset="0"/>
              </a:rPr>
              <a:t>сибиреязвенным очагам,  донорам говорят, что  нет никаких проблем биобезопасности.  </a:t>
            </a:r>
            <a:endParaRPr lang="ru-RU" b="0" dirty="0"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94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7"/>
            <a:ext cx="7620000" cy="5328591"/>
          </a:xfrm>
        </p:spPr>
        <p:txBody>
          <a:bodyPr>
            <a:normAutofit fontScale="92500" lnSpcReduction="10000"/>
          </a:bodyPr>
          <a:lstStyle/>
          <a:p>
            <a:r>
              <a:rPr lang="ky-KG" b="0" dirty="0">
                <a:latin typeface="Calibri" pitchFamily="34" charset="0"/>
                <a:cs typeface="Calibri" pitchFamily="34" charset="0"/>
              </a:rPr>
              <a:t>2. </a:t>
            </a:r>
            <a:r>
              <a:rPr lang="ky-KG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Научные аспекты. </a:t>
            </a:r>
            <a:r>
              <a:rPr lang="ky-KG" sz="1900" b="0" dirty="0">
                <a:latin typeface="Calibri" pitchFamily="34" charset="0"/>
                <a:cs typeface="Calibri" pitchFamily="34" charset="0"/>
              </a:rPr>
              <a:t>На фоне изменения климата,  изучение влияния  “ртутных”,   пестицидных  и  других химических факторов на заболеваемость  и инвалидность, смертность   и  генофонд  населения, ухудшение качества жизни, необходима разработка  комплексных  мер   защиты по    сохранению   здоровья  населения,   проживающего в экологически неблагополучных зонах. Поиск  средств  для нейтрализации и  выведения   ксенобиоткиов  из организма и  разработка  оптимальных  способов  их применения. </a:t>
            </a:r>
            <a:endParaRPr lang="ru-RU" sz="1900" b="0" dirty="0">
              <a:latin typeface="Calibri" pitchFamily="34" charset="0"/>
              <a:cs typeface="Calibri" pitchFamily="34" charset="0"/>
            </a:endParaRPr>
          </a:p>
          <a:p>
            <a:r>
              <a:rPr lang="ky-KG" sz="1900" b="0" dirty="0">
                <a:latin typeface="Calibri" pitchFamily="34" charset="0"/>
                <a:cs typeface="Calibri" pitchFamily="34" charset="0"/>
              </a:rPr>
              <a:t>Научно доказать,  что в условиях  жаркого  климата добыча и  переработка  ртути  (в том числе  наличие метил ртути), производство асбестовых материалов    принесет больше вреда, чем прибыли, и  для активизации населения   необходимо  повысить его информированность:  проводить    семинары,  беседы, раздавать буклеты, методические пособия, календари, снять документальные фильмы   и т.д.  В этом аспекте  нам необходимо  изыскать средства для проведения научных исследований.   </a:t>
            </a:r>
            <a:endParaRPr lang="ru-RU" sz="1900" b="0" dirty="0">
              <a:latin typeface="Calibri" pitchFamily="34" charset="0"/>
              <a:cs typeface="Calibri" pitchFamily="34" charset="0"/>
            </a:endParaRPr>
          </a:p>
          <a:p>
            <a:r>
              <a:rPr lang="ru-RU" sz="1900" b="0" dirty="0">
                <a:latin typeface="Calibri" pitchFamily="34" charset="0"/>
                <a:cs typeface="Calibri" pitchFamily="34" charset="0"/>
              </a:rPr>
              <a:t>В этом аспекте    НПО, правительство,  население, вооруженные научными  материалами,  будут активно участвовать в выполнении Национального плана выполнения– НПВ на национальном уровне. </a:t>
            </a:r>
          </a:p>
          <a:p>
            <a:endParaRPr lang="ru-RU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6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7620000" cy="5721499"/>
          </a:xfrm>
        </p:spPr>
        <p:txBody>
          <a:bodyPr>
            <a:normAutofit/>
          </a:bodyPr>
          <a:lstStyle/>
          <a:p>
            <a:r>
              <a:rPr lang="ru-RU" sz="1800" b="0" dirty="0">
                <a:latin typeface="Calibri" pitchFamily="34" charset="0"/>
                <a:cs typeface="Calibri" pitchFamily="34" charset="0"/>
              </a:rPr>
              <a:t>В этом направления могут быть примером наши разработки по ХОП в  Кыргызстане,  разработка регионального проекта   по очистке СОЗ –ХОП территорий на уровне региона.   «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Inception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 Meeting of 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Demonstration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 of 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non-thermal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treatment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 of DDT 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wastes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 in Central Asia (Kyrgyz Republic and 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Tajikistan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) (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project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 GEF ID 9421) Вводная Встреча Демонстрация бес термической обработки ДДТ отходов в Центральной Азии (Кыргызская Республика и Таджикистан) (проект ГЭФ ID 9421)»</a:t>
            </a:r>
          </a:p>
          <a:p>
            <a:r>
              <a:rPr lang="ky-KG" sz="18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Для подготовки научно-обоснованных   </a:t>
            </a:r>
            <a:r>
              <a:rPr lang="ru-RU" sz="18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информационных  материалов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, для  принятия решений по ратификации Кыргызстаном  Минаматской конвенции  по  ртути; для НПО; публикации в СМИ;  данные мониторинга; отчеты о горячих точках загрязнения</a:t>
            </a:r>
            <a:r>
              <a:rPr lang="ky-KG" sz="1800" b="0" dirty="0">
                <a:latin typeface="Calibri" pitchFamily="34" charset="0"/>
                <a:cs typeface="Calibri" pitchFamily="34" charset="0"/>
              </a:rPr>
              <a:t>. Мы  ожидаем 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софинансирование от различных доноров и IPEN. </a:t>
            </a:r>
          </a:p>
          <a:p>
            <a:r>
              <a:rPr lang="ru-RU" sz="1800" b="0" dirty="0">
                <a:latin typeface="Calibri" pitchFamily="34" charset="0"/>
                <a:cs typeface="Calibri" pitchFamily="34" charset="0"/>
              </a:rPr>
              <a:t>По результатам  проведенных нами научных исследований  3 июля  я  сделал доклад об экологических проблемах   Кыргызстана в Доме ОНН в Бишкеке. Предложил снять документальный 20-ти минутный фильм для демонстрации в Нью-Йорке, в целях обращения внимания мирового сообщества, выделения гранта, улучшения экологических ситуаций по радиоэкологическим проблемам в странах ЦА.</a:t>
            </a:r>
          </a:p>
          <a:p>
            <a:endParaRPr lang="ru-RU" sz="18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78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620000" cy="6264696"/>
          </a:xfrm>
        </p:spPr>
        <p:txBody>
          <a:bodyPr>
            <a:normAutofit fontScale="62500" lnSpcReduction="20000"/>
          </a:bodyPr>
          <a:lstStyle/>
          <a:p>
            <a:r>
              <a:rPr lang="ky-KG" sz="2900" dirty="0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3.Экономические  </a:t>
            </a:r>
            <a:r>
              <a:rPr lang="ky-KG" sz="29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аспекты:  </a:t>
            </a:r>
            <a:r>
              <a:rPr lang="ky-KG" sz="2900" b="0" dirty="0">
                <a:latin typeface="Calibri" pitchFamily="34" charset="0"/>
                <a:cs typeface="Calibri" pitchFamily="34" charset="0"/>
              </a:rPr>
              <a:t>влияние ртути  и асбеста   на конкретном материале: инвалидность и структура инвалидности, возможные пути решения,  переорриентация  на  другие производства.</a:t>
            </a:r>
            <a:endParaRPr lang="ru-RU" sz="2900" b="0" dirty="0">
              <a:latin typeface="Calibri" pitchFamily="34" charset="0"/>
              <a:cs typeface="Calibri" pitchFamily="34" charset="0"/>
            </a:endParaRPr>
          </a:p>
          <a:p>
            <a:r>
              <a:rPr lang="ky-KG" sz="29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4.Экологические    аспекты:  </a:t>
            </a:r>
            <a:r>
              <a:rPr lang="ky-KG" sz="2900" b="0" dirty="0">
                <a:latin typeface="Calibri" pitchFamily="34" charset="0"/>
                <a:cs typeface="Calibri" pitchFamily="34" charset="0"/>
              </a:rPr>
              <a:t>достижения  прекрашения добычи и переработки   ртути в  Айдаркене. Мы начали работу, направленную  на переорриентацию производства  на переработку  сельхозпродукции, малины, абрикоса  и других фруктов, а также шерсти.  </a:t>
            </a:r>
            <a:endParaRPr lang="ru-RU" sz="2900" b="0" dirty="0">
              <a:latin typeface="Calibri" pitchFamily="34" charset="0"/>
              <a:cs typeface="Calibri" pitchFamily="34" charset="0"/>
            </a:endParaRPr>
          </a:p>
          <a:p>
            <a:r>
              <a:rPr lang="ky-KG" sz="29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5. Активизация   населения: </a:t>
            </a:r>
            <a:r>
              <a:rPr lang="ky-KG" sz="2900" b="0" dirty="0">
                <a:latin typeface="Calibri" pitchFamily="34" charset="0"/>
                <a:cs typeface="Calibri" pitchFamily="34" charset="0"/>
              </a:rPr>
              <a:t>участие населения   в  решении  проблем. Повышение информированности населения, убеждение,  при необходимости “принуждение”   выше стоящих, принимающих решения,  людей  и  руководителей вредных производств к контактам с  общественностью.</a:t>
            </a:r>
            <a:r>
              <a:rPr lang="ru-RU" sz="2900" b="0" dirty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ru-RU" sz="2900" b="0" u="sng" dirty="0">
                <a:latin typeface="Calibri" pitchFamily="34" charset="0"/>
                <a:cs typeface="Calibri" pitchFamily="34" charset="0"/>
              </a:rPr>
              <a:t>По этому вопросу   мы предлагаем  поддержать  местные НПО  из  </a:t>
            </a:r>
            <a:r>
              <a:rPr lang="ru-RU" sz="2900" b="0" u="sng" dirty="0" err="1">
                <a:latin typeface="Calibri" pitchFamily="34" charset="0"/>
                <a:cs typeface="Calibri" pitchFamily="34" charset="0"/>
              </a:rPr>
              <a:t>Айдаркена</a:t>
            </a:r>
            <a:r>
              <a:rPr lang="ru-RU" sz="2900" b="0" u="sng" dirty="0">
                <a:latin typeface="Calibri" pitchFamily="34" charset="0"/>
                <a:cs typeface="Calibri" pitchFamily="34" charset="0"/>
              </a:rPr>
              <a:t>  или близ расположенных  местностей.  НПО могут оказать содействие правительству и местным властям по разработке проектов, работе с донорами, внедрению проектов и обмену опытом в регионе.</a:t>
            </a:r>
          </a:p>
          <a:p>
            <a:r>
              <a:rPr lang="ru-RU" sz="2900" b="0" u="sng" dirty="0">
                <a:latin typeface="Calibri" pitchFamily="34" charset="0"/>
                <a:cs typeface="Calibri" pitchFamily="34" charset="0"/>
              </a:rPr>
              <a:t>В данное время   нам необходимо  содействовать ратификации  и  выполнению требований Минаматской конвенции по ртути   в Кыргызстане путем убеждения политиков, законодателей,  правителей   и   повышения информированности населения,  вооружив  их,  членов  НПО и  население научно-обоснованными материалами по вредности  ртути в условиях жаркого климата.  </a:t>
            </a:r>
          </a:p>
          <a:p>
            <a:r>
              <a:rPr lang="ru-RU" sz="2900" b="0" u="sng" dirty="0">
                <a:latin typeface="Calibri" pitchFamily="34" charset="0"/>
                <a:cs typeface="Calibri" pitchFamily="34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243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283152" cy="2916242"/>
          </a:xfrm>
        </p:spPr>
        <p:txBody>
          <a:bodyPr/>
          <a:lstStyle/>
          <a:p>
            <a:r>
              <a:rPr lang="ky-KG" dirty="0" smtClean="0">
                <a:solidFill>
                  <a:schemeClr val="accent3">
                    <a:lumMod val="75000"/>
                  </a:schemeClr>
                </a:solidFill>
              </a:rPr>
              <a:t>  спасибо </a:t>
            </a:r>
            <a:r>
              <a:rPr lang="ky-KG" dirty="0">
                <a:solidFill>
                  <a:schemeClr val="accent3">
                    <a:lumMod val="75000"/>
                  </a:schemeClr>
                </a:solidFill>
              </a:rPr>
              <a:t>за  внимание!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35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32004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Стратегия работы НПО Южного региона Кыргызстана по выполнению химической безопасности - СПМРХВ, Стокгольмской, Роттердамской, Базельской, Минаматской конвенций и Протокола по РВПЗ к Орхусской конвенции в  условиях Кыргызстана,   2016-2020 гг.   </a:t>
            </a:r>
            <a:b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1800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Тойчуев Р.М.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1800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НПО «Эко-Медикал» и Институт медицинских проблем Южного отделения НАН КР г. Ош.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1800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ru-RU" sz="1800" dirty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648" y="3356992"/>
            <a:ext cx="8153400" cy="2739008"/>
          </a:xfrm>
        </p:spPr>
        <p:txBody>
          <a:bodyPr>
            <a:normAutofit/>
          </a:bodyPr>
          <a:lstStyle/>
          <a:p>
            <a:r>
              <a:rPr lang="ru-RU" sz="1800" b="0" dirty="0">
                <a:latin typeface="Calibri" pitchFamily="34" charset="0"/>
                <a:cs typeface="Calibri" pitchFamily="34" charset="0"/>
              </a:rPr>
              <a:t>Проблема  химической  безопасности в Кыргызстане  обусловлена  загрязнением окружающей среды химикатами, используемыми для уничтожения вредителей растений  и  сорняков. </a:t>
            </a:r>
            <a:endParaRPr lang="ru-RU" sz="1800" dirty="0">
              <a:latin typeface="Calibri" pitchFamily="34" charset="0"/>
              <a:cs typeface="Calibri" pitchFamily="34" charset="0"/>
            </a:endParaRPr>
          </a:p>
          <a:p>
            <a:r>
              <a:rPr lang="ru-RU" sz="1800" b="0" dirty="0">
                <a:latin typeface="Calibri" pitchFamily="34" charset="0"/>
                <a:cs typeface="Calibri" pitchFamily="34" charset="0"/>
              </a:rPr>
              <a:t>В живой среде  для уничтожения патогенов, переносчиков, инфекционных  заболеваний, включая зоонозных, а также бытовой химии  и косметики.       </a:t>
            </a:r>
            <a:endParaRPr lang="ru-RU" sz="1800" dirty="0">
              <a:latin typeface="Calibri" pitchFamily="34" charset="0"/>
              <a:cs typeface="Calibri" pitchFamily="34" charset="0"/>
            </a:endParaRPr>
          </a:p>
          <a:p>
            <a:r>
              <a:rPr lang="ru-RU" sz="1800" b="0" dirty="0">
                <a:latin typeface="Calibri" pitchFamily="34" charset="0"/>
                <a:cs typeface="Calibri" pitchFamily="34" charset="0"/>
              </a:rPr>
              <a:t>С другой стороны, наряду с развитием промышленности и  добычей  полезных ископаемых, в том числе, запрещенной </a:t>
            </a:r>
            <a:r>
              <a:rPr lang="ru-RU" sz="1800" dirty="0">
                <a:latin typeface="Calibri" pitchFamily="34" charset="0"/>
                <a:cs typeface="Calibri" pitchFamily="34" charset="0"/>
              </a:rPr>
              <a:t>Минаматской конвенцией 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ртути и производством асбестовых материалов.</a:t>
            </a:r>
            <a:endParaRPr lang="ru-RU" sz="1800" dirty="0"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58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7620000" cy="5904656"/>
          </a:xfrm>
        </p:spPr>
        <p:txBody>
          <a:bodyPr>
            <a:normAutofit/>
          </a:bodyPr>
          <a:lstStyle/>
          <a:p>
            <a:r>
              <a:rPr lang="ru-RU" sz="2400" b="0" dirty="0">
                <a:latin typeface="Calibri" pitchFamily="34" charset="0"/>
                <a:cs typeface="Calibri" pitchFamily="34" charset="0"/>
              </a:rPr>
              <a:t>Из природных биогеохимических  зон проблему представляет </a:t>
            </a:r>
            <a:r>
              <a:rPr lang="ru-RU" sz="2400" b="0" dirty="0" err="1">
                <a:latin typeface="Calibri" pitchFamily="34" charset="0"/>
                <a:cs typeface="Calibri" pitchFamily="34" charset="0"/>
              </a:rPr>
              <a:t>Айдаркенское</a:t>
            </a:r>
            <a:r>
              <a:rPr lang="ru-RU" sz="2400" b="0" dirty="0">
                <a:latin typeface="Calibri" pitchFamily="34" charset="0"/>
                <a:cs typeface="Calibri" pitchFamily="34" charset="0"/>
              </a:rPr>
              <a:t>  ртутное месторождение, добыча  и функционирующий  ртутный завод в пос. Айдаркен с отходами. </a:t>
            </a:r>
            <a:r>
              <a:rPr lang="ru-RU" sz="2400" b="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2400" b="0" dirty="0" smtClean="0">
                <a:latin typeface="Calibri" pitchFamily="34" charset="0"/>
                <a:cs typeface="Calibri" pitchFamily="34" charset="0"/>
              </a:rPr>
            </a:br>
            <a:r>
              <a:rPr lang="ru-RU" sz="2400" b="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2400" b="0" dirty="0" smtClean="0">
                <a:latin typeface="Calibri" pitchFamily="34" charset="0"/>
                <a:cs typeface="Calibri" pitchFamily="34" charset="0"/>
              </a:rPr>
            </a:br>
            <a:r>
              <a:rPr lang="ru-RU" sz="2400" b="0" dirty="0" smtClean="0">
                <a:latin typeface="Calibri" pitchFamily="34" charset="0"/>
                <a:cs typeface="Calibri" pitchFamily="34" charset="0"/>
              </a:rPr>
              <a:t>Ртутные </a:t>
            </a:r>
            <a:r>
              <a:rPr lang="ru-RU" sz="2400" b="0" dirty="0">
                <a:latin typeface="Calibri" pitchFamily="34" charset="0"/>
                <a:cs typeface="Calibri" pitchFamily="34" charset="0"/>
              </a:rPr>
              <a:t>отходы имеются и в </a:t>
            </a:r>
            <a:r>
              <a:rPr lang="ru-RU" sz="2400" b="0" dirty="0" err="1">
                <a:latin typeface="Calibri" pitchFamily="34" charset="0"/>
                <a:cs typeface="Calibri" pitchFamily="34" charset="0"/>
              </a:rPr>
              <a:t>Чаувае</a:t>
            </a:r>
            <a:r>
              <a:rPr lang="ru-RU" sz="2400" b="0" dirty="0">
                <a:latin typeface="Calibri" pitchFamily="34" charset="0"/>
                <a:cs typeface="Calibri" pitchFamily="34" charset="0"/>
              </a:rPr>
              <a:t>, Улуу-Тоо и  3 хвостохранилища     полиметаллических руд расположены в пос. Сумсар Чаткальского района Жалал-Абадской области. </a:t>
            </a:r>
            <a:r>
              <a:rPr lang="ru-RU" sz="2400" b="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2400" b="0" dirty="0" smtClean="0">
                <a:latin typeface="Calibri" pitchFamily="34" charset="0"/>
                <a:cs typeface="Calibri" pitchFamily="34" charset="0"/>
              </a:rPr>
            </a:br>
            <a:endParaRPr lang="ru-RU" sz="2400" b="0" dirty="0">
              <a:latin typeface="Calibri" pitchFamily="34" charset="0"/>
              <a:cs typeface="Calibri" pitchFamily="34" charset="0"/>
            </a:endParaRPr>
          </a:p>
          <a:p>
            <a:r>
              <a:rPr lang="ru-RU" sz="2400" b="0" dirty="0" smtClean="0">
                <a:latin typeface="Calibri" pitchFamily="34" charset="0"/>
                <a:cs typeface="Calibri" pitchFamily="34" charset="0"/>
              </a:rPr>
              <a:t>Более </a:t>
            </a:r>
            <a:r>
              <a:rPr lang="ru-RU" sz="2400" b="0" dirty="0">
                <a:latin typeface="Calibri" pitchFamily="34" charset="0"/>
                <a:cs typeface="Calibri" pitchFamily="34" charset="0"/>
              </a:rPr>
              <a:t>подробное расположение  объектов  захоронения радиоактивных  и токсичных отходов  в Кыргызстане  и их объемы приведены на карте 1 и в таблице 1</a:t>
            </a:r>
            <a:r>
              <a:rPr lang="ru-RU" sz="2400" b="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  <a:p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endParaRPr lang="ru-RU" dirty="0"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33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3232" cy="140407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Схема  </a:t>
            </a: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расположения  объектов захоронения радиоактивных  и токсических отходов  в Кыргызстане.  </a:t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endParaRPr lang="ru-RU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150387"/>
            <a:ext cx="27718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Карта 1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1" descr="Описание: карта уран ошский абай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1628800"/>
            <a:ext cx="8924489" cy="508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3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88640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Объемы радиоактивных отходов, хвостохранилищ, горных отвалов, ядохимикатных могильников  по объектам  юга Кыргызстана. </a:t>
            </a:r>
          </a:p>
          <a:p>
            <a:r>
              <a:rPr lang="ru-RU" b="1" dirty="0" smtClean="0">
                <a:solidFill>
                  <a:schemeClr val="accent3"/>
                </a:solidFill>
              </a:rPr>
              <a:t>Таблица </a:t>
            </a:r>
            <a:r>
              <a:rPr lang="ru-RU" b="1" dirty="0">
                <a:solidFill>
                  <a:schemeClr val="accent3"/>
                </a:solidFill>
              </a:rPr>
              <a:t>1.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939170"/>
              </p:ext>
            </p:extLst>
          </p:nvPr>
        </p:nvGraphicFramePr>
        <p:xfrm>
          <a:off x="683568" y="1388971"/>
          <a:ext cx="7567466" cy="4992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053"/>
                <a:gridCol w="1474235"/>
                <a:gridCol w="1493125"/>
                <a:gridCol w="1690238"/>
                <a:gridCol w="2560815"/>
              </a:tblGrid>
              <a:tr h="3794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Местность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Отходы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Годы добычи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Объем отходов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355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Туя-Муюнское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уран-радиевые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1999 -1922 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4 отвала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6965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Майлуу-Суу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урановые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1933-1968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 12 отвал и 22 хвостохранилищ 3,0 млн. м</a:t>
                      </a:r>
                      <a:r>
                        <a:rPr lang="ru-RU" sz="1200" kern="1200" baseline="30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3794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Шекафтар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урановые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1946-1957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8 отвалов  объемом  0,7 млн.м</a:t>
                      </a:r>
                      <a:r>
                        <a:rPr lang="ru-RU" sz="1200" kern="1200" baseline="30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3794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Кызыл-Жар 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урановые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1946-1950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 отвал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6965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Айдаркенское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Ртутное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 1920 года по настоящее время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нет данных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355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Чаувай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Ртутное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1950-2006 гг.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нет данных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355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Улуу-Тоо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Ртутное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1950-1987 гг. и 2000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нет данных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355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Кадам-Жайское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сурьмяное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1922 г. по наст. время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нет данных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10370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Каннское пгт. Советский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свинцово-цинковые руды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с 1930 года, было ликвидировано в 1971 г.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заскладированы 2,5 млн. м</a:t>
                      </a:r>
                      <a:r>
                        <a:rPr lang="ru-RU" sz="1200" kern="1200" baseline="30000" dirty="0">
                          <a:effectLst/>
                        </a:rPr>
                        <a:t>3</a:t>
                      </a:r>
                      <a:r>
                        <a:rPr lang="ru-RU" sz="1200" kern="1200" dirty="0">
                          <a:effectLst/>
                        </a:rPr>
                        <a:t> песка, содержащего соли тяжелых металлов.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53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7620000" cy="81230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3"/>
                </a:solidFill>
              </a:rPr>
              <a:t>Продолжение Таблицы 1.</a:t>
            </a:r>
            <a:endParaRPr lang="ru-RU" sz="1800" dirty="0">
              <a:solidFill>
                <a:schemeClr val="accent3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447253"/>
              </p:ext>
            </p:extLst>
          </p:nvPr>
        </p:nvGraphicFramePr>
        <p:xfrm>
          <a:off x="683568" y="908720"/>
          <a:ext cx="7560840" cy="5544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748"/>
                <a:gridCol w="1472944"/>
                <a:gridCol w="1491818"/>
                <a:gridCol w="1688757"/>
                <a:gridCol w="2558573"/>
              </a:tblGrid>
              <a:tr h="14623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Сумсарское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Полиметаллических руд: свинец, цинк, медь и кремний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 1950-1978  гг.</a:t>
                      </a:r>
                      <a:endParaRPr lang="ru-RU" sz="1100">
                        <a:effectLst/>
                      </a:endParaRPr>
                    </a:p>
                    <a:p>
                      <a:pPr indent="45720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kern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3  хвостохранилища с общим объемом 2,65 млн. м</a:t>
                      </a:r>
                      <a:r>
                        <a:rPr lang="ru-RU" sz="1200" kern="1200" baseline="30000">
                          <a:effectLst/>
                        </a:rPr>
                        <a:t>3</a:t>
                      </a:r>
                      <a:r>
                        <a:rPr lang="ru-RU" sz="1200" kern="1200">
                          <a:effectLst/>
                        </a:rPr>
                        <a:t>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5815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Терек-Сайское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сурьма, золото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 2006 года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не определен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5815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Тогуз-Тороуское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золото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С 1986 г. по наст время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не определен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11687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Чаткальское, Ак-Сыйское, Чон-Алайское и Алайское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золото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2005 года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не определен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8751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Ак-Чабырский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 Ядохимикатный могильник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 В 1980-1985 гг.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  <a:tr h="8751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 </a:t>
                      </a:r>
                      <a:r>
                        <a:rPr lang="ru-RU" sz="1200" kern="1200" dirty="0" smtClean="0">
                          <a:effectLst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Таш-Бака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 Ядохимикатный могильник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В 1980-1985 гг.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0" marR="4953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08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620000" cy="5793507"/>
          </a:xfrm>
        </p:spPr>
        <p:txBody>
          <a:bodyPr>
            <a:normAutofit fontScale="85000" lnSpcReduction="20000"/>
          </a:bodyPr>
          <a:lstStyle/>
          <a:p>
            <a:r>
              <a:rPr lang="ru-RU" sz="2100" b="0" dirty="0">
                <a:latin typeface="Calibri" pitchFamily="34" charset="0"/>
                <a:cs typeface="Calibri" pitchFamily="34" charset="0"/>
              </a:rPr>
              <a:t>На юге Кыргызстана актуальны вопросы экологии,   прежде всего высокотоксичные,  (Майлуу-Сууйские урановые захоронения)  радиоактивные  отходы, отходы (запрещённых  в мире добычи и использовании ртути по не ратифицированной Кыргызстаном  Минаматской конвенции)  полиметаллических руд, свинцовые, отходы добычи золота.  С   экологической  точки зрения, на  юге республики выделены 12 зон, из них отдельно  по  характеру и степени  загрязнения  СОЗ  выделены  7 зон</a:t>
            </a:r>
            <a:r>
              <a:rPr lang="ky-KG" sz="2100" b="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ky-KG" sz="21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ky-KG" sz="2100" b="0" dirty="0">
                <a:latin typeface="Calibri" pitchFamily="34" charset="0"/>
                <a:cs typeface="Calibri" pitchFamily="34" charset="0"/>
              </a:rPr>
              <a:t>Для   ссылки </a:t>
            </a:r>
            <a:r>
              <a:rPr lang="ru-RU" sz="2100" b="0" dirty="0">
                <a:latin typeface="Calibri" pitchFamily="34" charset="0"/>
                <a:cs typeface="Calibri" pitchFamily="34" charset="0"/>
              </a:rPr>
              <a:t>[Тойчуев  Р. М. Медико-экологические  проблемы  юга  Кыргызстана.  Центрально-Азиатский медицинский журнал 3-й Национальный Конгресс по  болезням органов дыхания 19-21 апреля  2007г., Ош, Кыргызстан, том 13 приложение 1, 2007   С. 22-25]. </a:t>
            </a:r>
          </a:p>
          <a:p>
            <a:r>
              <a:rPr lang="ru-RU" sz="2100" b="0" dirty="0">
                <a:latin typeface="Calibri" pitchFamily="34" charset="0"/>
                <a:cs typeface="Calibri" pitchFamily="34" charset="0"/>
              </a:rPr>
              <a:t>Во времена СССР для сохранения  урожайности  стратегически важного сырья - хлопка  и табака против  их  вредителей     применялось  огромное  количество   пестицидов, в том числе хлорорганических пестицидов  (ХОП), а также  использовались ХОП в  инфекционных   очагах,  в том числе чумных.  В настоящее время  кроме  хлопковых и табачных полей,  источниками ХОП являются  три ядохимикатных могильника: на территории  Сузакского района  Жалал-Абадской области в местности  Ак-Чабыр и Таш-Бака и на территории Кочкорского района Нарынской области, а также 183 места бывших ядохимикатных  склада и 45 агроаэроплощадок. В данное  время  в интенсивно  загрязненных  пестицидами зонах  проживает 73% населения  юга Кыргызстана.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82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7620000" cy="5865515"/>
          </a:xfrm>
        </p:spPr>
        <p:txBody>
          <a:bodyPr>
            <a:normAutofit/>
          </a:bodyPr>
          <a:lstStyle/>
          <a:p>
            <a:r>
              <a:rPr lang="ru-RU" sz="1800" b="0" dirty="0">
                <a:latin typeface="Calibri" pitchFamily="34" charset="0"/>
                <a:cs typeface="Calibri" pitchFamily="34" charset="0"/>
              </a:rPr>
              <a:t>С учетом степени загрязнения окружающей среды и продуктов питания,  путей попадания в ХОП в организм  и образа жизни населения, территория юга Кыргызстана  распределена на следующие зоны: </a:t>
            </a:r>
          </a:p>
          <a:p>
            <a:r>
              <a:rPr lang="ru-RU" sz="18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-городская:</a:t>
            </a:r>
            <a:r>
              <a:rPr lang="ru-RU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загрязнения  произошли на местах разгрузки (железнодорожных вокзалах) и складах, где  хранились ядохимикаты и оттуда развозились по всем районам юга Кыргызстана. Кроме того,  ядохимикаты в городе  попадают в организм   в основном с продуктами питания, доставляемыми из хлопко-табакосеющих зон, выращенных на землях, загрязненных </a:t>
            </a:r>
            <a:r>
              <a:rPr lang="ru-RU" sz="1800" b="0" dirty="0" smtClean="0">
                <a:latin typeface="Calibri" pitchFamily="34" charset="0"/>
                <a:cs typeface="Calibri" pitchFamily="34" charset="0"/>
              </a:rPr>
              <a:t>пестицидами</a:t>
            </a:r>
            <a:endParaRPr lang="ru-RU" sz="1800" b="0" dirty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-хлопкосеющая </a:t>
            </a:r>
            <a:r>
              <a:rPr lang="ru-RU" sz="1800" dirty="0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зона</a:t>
            </a:r>
            <a:r>
              <a:rPr lang="ru-RU" sz="1800" b="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в которой интенсивно применялись ядохимикаты для  уничтожения вредителей хлопка,  находились склады и 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агро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-аэроплощадки, которые остаются источниками загрязнения окружающей среды  СОЗ. В этой зоне расположены Араванский, Кара-Сууйский, Сузакский, Базар-Коргонский, Ноокенский и частично Ак-Сыйский, </a:t>
            </a:r>
            <a:r>
              <a:rPr lang="ru-RU" sz="1800" b="0" dirty="0" err="1">
                <a:latin typeface="Calibri" pitchFamily="34" charset="0"/>
                <a:cs typeface="Calibri" pitchFamily="34" charset="0"/>
              </a:rPr>
              <a:t>Лейлекский</a:t>
            </a:r>
            <a:r>
              <a:rPr lang="ru-RU" sz="1800" b="0" dirty="0">
                <a:latin typeface="Calibri" pitchFamily="34" charset="0"/>
                <a:cs typeface="Calibri" pitchFamily="34" charset="0"/>
              </a:rPr>
              <a:t> и Кадам-Жайский районы.</a:t>
            </a:r>
          </a:p>
          <a:p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33396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7620000" cy="5865515"/>
          </a:xfrm>
        </p:spPr>
        <p:txBody>
          <a:bodyPr/>
          <a:lstStyle/>
          <a:p>
            <a:endParaRPr lang="ru-RU" b="0" dirty="0" smtClean="0">
              <a:solidFill>
                <a:schemeClr val="accent3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b="0" dirty="0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ru-RU" b="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табакосеющая зона</a:t>
            </a:r>
            <a:r>
              <a:rPr lang="ru-RU" b="0" dirty="0">
                <a:latin typeface="Calibri" pitchFamily="34" charset="0"/>
                <a:cs typeface="Calibri" pitchFamily="34" charset="0"/>
              </a:rPr>
              <a:t>, в которой интенсивно применялись ядохимикаты для  уничтожения вредителей табака  и находились склады СОЗ, а также токсические вещества табака. В этой зоне расположены Ноокатский. Узгенский, Ала-Букинский, частично Ак-Сыйский Араванский, Кара-Сууйский, Кара-Кульжинский, Кадам-Жайский, Сузакский, Базар-Коргонский и Ноокенский  районы.</a:t>
            </a:r>
          </a:p>
          <a:p>
            <a:r>
              <a:rPr lang="ru-RU" b="0" dirty="0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ru-RU" b="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рисосеющая зона </a:t>
            </a:r>
            <a:r>
              <a:rPr lang="ru-RU" b="0" dirty="0">
                <a:latin typeface="Calibri" pitchFamily="34" charset="0"/>
                <a:cs typeface="Calibri" pitchFamily="34" charset="0"/>
              </a:rPr>
              <a:t>- это зона, где ранее выращивались хлопок и табак. Кроме того, эти зоны расположены на местах сточных вод от полей, загрязненных пестицидами и имеющих свою специфику работы при возделывании риса. В этой зоне расположены Узгенский, Кара-Кульжинский, Араванский, Кара-Сууйский, </a:t>
            </a:r>
            <a:r>
              <a:rPr lang="ru-RU" b="0" dirty="0" err="1">
                <a:latin typeface="Calibri" pitchFamily="34" charset="0"/>
                <a:cs typeface="Calibri" pitchFamily="34" charset="0"/>
              </a:rPr>
              <a:t>Лейлекский</a:t>
            </a:r>
            <a:r>
              <a:rPr lang="ru-RU" b="0" dirty="0">
                <a:latin typeface="Calibri" pitchFamily="34" charset="0"/>
                <a:cs typeface="Calibri" pitchFamily="34" charset="0"/>
              </a:rPr>
              <a:t>, Баткенский, Кадам-Жайский, Сузакский, Базар-Коргонский, Ноокенский районы и  Кызыл-Жарский  с/у  Ак-Сыйского  района.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4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47</TotalTime>
  <Words>1535</Words>
  <Application>Microsoft Office PowerPoint</Application>
  <PresentationFormat>Экран (4:3)</PresentationFormat>
  <Paragraphs>129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Главная</vt:lpstr>
      <vt:lpstr>Презентация PowerPoint</vt:lpstr>
      <vt:lpstr>Стратегия работы НПО Южного региона Кыргызстана по выполнению химической безопасности - СПМРХВ, Стокгольмской, Роттердамской, Базельской, Минаматской конвенций и Протокола по РВПЗ к Орхусской конвенции в  условиях Кыргызстана,   2016-2020 гг.     Тойчуев Р.М.    НПО «Эко-Медикал» и Институт медицинских проблем Южного отделения НАН КР г. Ош. </vt:lpstr>
      <vt:lpstr>Презентация PowerPoint</vt:lpstr>
      <vt:lpstr>            Схема  расположения  объектов захоронения радиоактивных  и токсических отходов  в Кыргызстане.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спасибо за 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2018-08-23T06:01:09Z</dcterms:created>
  <dcterms:modified xsi:type="dcterms:W3CDTF">2018-08-23T08:05:41Z</dcterms:modified>
</cp:coreProperties>
</file>