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2">
  <p:sldMasterIdLst>
    <p:sldMasterId id="2147483652" r:id="rId1"/>
  </p:sldMasterIdLst>
  <p:notesMasterIdLst>
    <p:notesMasterId r:id="rId18"/>
  </p:notesMasterIdLst>
  <p:sldIdLst>
    <p:sldId id="291" r:id="rId2"/>
    <p:sldId id="286" r:id="rId3"/>
    <p:sldId id="293" r:id="rId4"/>
    <p:sldId id="283" r:id="rId5"/>
    <p:sldId id="292" r:id="rId6"/>
    <p:sldId id="311" r:id="rId7"/>
    <p:sldId id="297" r:id="rId8"/>
    <p:sldId id="298" r:id="rId9"/>
    <p:sldId id="299" r:id="rId10"/>
    <p:sldId id="300" r:id="rId11"/>
    <p:sldId id="303" r:id="rId12"/>
    <p:sldId id="304" r:id="rId13"/>
    <p:sldId id="308" r:id="rId14"/>
    <p:sldId id="309" r:id="rId15"/>
    <p:sldId id="312" r:id="rId16"/>
    <p:sldId id="31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0" autoAdjust="0"/>
    <p:restoredTop sz="94660"/>
  </p:normalViewPr>
  <p:slideViewPr>
    <p:cSldViewPr>
      <p:cViewPr varScale="1">
        <p:scale>
          <a:sx n="63" d="100"/>
          <a:sy n="63" d="100"/>
        </p:scale>
        <p:origin x="142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2034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9D93F4-720C-4B26-8546-FDE4C7851633}" type="datetimeFigureOut">
              <a:rPr lang="en-US" smtClean="0"/>
              <a:pPr/>
              <a:t>8/19/2019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5401C-A341-46B7-B910-8B40A653C6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5401C-A341-46B7-B910-8B40A653C69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399593-885E-45A9-A7F4-61AC97CA473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219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5401C-A341-46B7-B910-8B40A653C69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Необходимо учитывать, что это расчетные статистические данные, которые не отражают ни полного перечня источников </a:t>
            </a:r>
            <a:r>
              <a:rPr lang="en-US" dirty="0"/>
              <a:t>Hg</a:t>
            </a:r>
            <a:r>
              <a:rPr lang="ru-RU" dirty="0"/>
              <a:t>, ни реалистичной картины уровней загрязнения </a:t>
            </a:r>
            <a:r>
              <a:rPr lang="en-US" dirty="0"/>
              <a:t>Hg</a:t>
            </a:r>
            <a:r>
              <a:rPr lang="ru-RU" dirty="0"/>
              <a:t> различных компонентов окружающей среды и связанных с ним рисков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5401C-A341-46B7-B910-8B40A653C69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Look at the ZMWG blog from COP2 for the rest of the text – in short.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399593-885E-45A9-A7F4-61AC97CA473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396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Look at the ZMWG blog from COP2 for the rest of the text – in short. </a:t>
            </a:r>
          </a:p>
          <a:p>
            <a:r>
              <a:rPr lang="en-US" dirty="0"/>
              <a:t>Review of A and B and HS codes are priority issues for ZMWG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399593-885E-45A9-A7F4-61AC97CA473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32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See COP 2 ZMWG views for Waste thresholds and EE. </a:t>
            </a:r>
          </a:p>
          <a:p>
            <a:endParaRPr lang="en-US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On HS codes -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They would be a valuable source of data on international trade in mercury-added products. Both the effective date of the phase out for products in Annex A and the first national reporting deadline under the Convention are fast approaching. Common HS codes to generate relevant information on mercury-added products would facilitate all Parties’ implementation of the Convention under Article 4 and under Article 21.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 comments submitted by NRDC – and draft report on the Minamata website 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99593-885E-45A9-A7F4-61AC97CA473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00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399593-885E-45A9-A7F4-61AC97CA473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869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399593-885E-45A9-A7F4-61AC97CA473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8015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399593-885E-45A9-A7F4-61AC97CA473D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58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9939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9940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39941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39942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3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4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5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6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7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8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49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50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9951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39952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9953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9954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B8BD010-0FEC-405C-B363-C489BE71B7E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995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995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Click to edit Master subtitle style</a:t>
            </a:r>
          </a:p>
        </p:txBody>
      </p:sp>
      <p:pic>
        <p:nvPicPr>
          <p:cNvPr id="39957" name="Picture 21" descr="awhhe_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715000"/>
            <a:ext cx="785813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320245F-B663-474E-9243-8785EE1A788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1D15A03-FFDB-4D64-9623-562BA0A1DDF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ux contenus">
    <p:bg>
      <p:bgPr>
        <a:solidFill>
          <a:srgbClr val="93B3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/>
          <p:cNvSpPr>
            <a:spLocks noGrp="1"/>
          </p:cNvSpPr>
          <p:nvPr>
            <p:ph type="title"/>
          </p:nvPr>
        </p:nvSpPr>
        <p:spPr>
          <a:xfrm>
            <a:off x="1115619" y="2651314"/>
            <a:ext cx="3753902" cy="1143000"/>
          </a:xfrm>
        </p:spPr>
        <p:txBody>
          <a:bodyPr anchor="b">
            <a:noAutofit/>
          </a:bodyPr>
          <a:lstStyle>
            <a:lvl1pPr algn="l">
              <a:defRPr sz="3000" b="1" cap="all" baseline="0">
                <a:solidFill>
                  <a:schemeClr val="bg1"/>
                </a:solidFill>
                <a:latin typeface="Nunito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3995936" y="10485"/>
            <a:ext cx="8505798" cy="6885943"/>
          </a:xfrm>
          <a:custGeom>
            <a:avLst/>
            <a:gdLst>
              <a:gd name="connsiteX0" fmla="*/ 0 w 4105275"/>
              <a:gd name="connsiteY0" fmla="*/ 0 h 5041900"/>
              <a:gd name="connsiteX1" fmla="*/ 4105275 w 4105275"/>
              <a:gd name="connsiteY1" fmla="*/ 0 h 5041900"/>
              <a:gd name="connsiteX2" fmla="*/ 4105275 w 4105275"/>
              <a:gd name="connsiteY2" fmla="*/ 5041900 h 5041900"/>
              <a:gd name="connsiteX3" fmla="*/ 0 w 4105275"/>
              <a:gd name="connsiteY3" fmla="*/ 5041900 h 5041900"/>
              <a:gd name="connsiteX4" fmla="*/ 0 w 4105275"/>
              <a:gd name="connsiteY4" fmla="*/ 0 h 5041900"/>
              <a:gd name="connsiteX0" fmla="*/ 0 w 4105275"/>
              <a:gd name="connsiteY0" fmla="*/ 0 h 5367965"/>
              <a:gd name="connsiteX1" fmla="*/ 4105275 w 4105275"/>
              <a:gd name="connsiteY1" fmla="*/ 326065 h 5367965"/>
              <a:gd name="connsiteX2" fmla="*/ 4105275 w 4105275"/>
              <a:gd name="connsiteY2" fmla="*/ 5367965 h 5367965"/>
              <a:gd name="connsiteX3" fmla="*/ 0 w 4105275"/>
              <a:gd name="connsiteY3" fmla="*/ 5367965 h 5367965"/>
              <a:gd name="connsiteX4" fmla="*/ 0 w 4105275"/>
              <a:gd name="connsiteY4" fmla="*/ 0 h 5367965"/>
              <a:gd name="connsiteX0" fmla="*/ 0 w 4105275"/>
              <a:gd name="connsiteY0" fmla="*/ 0 h 5367965"/>
              <a:gd name="connsiteX1" fmla="*/ 4105275 w 4105275"/>
              <a:gd name="connsiteY1" fmla="*/ 14177 h 5367965"/>
              <a:gd name="connsiteX2" fmla="*/ 4105275 w 4105275"/>
              <a:gd name="connsiteY2" fmla="*/ 5367965 h 5367965"/>
              <a:gd name="connsiteX3" fmla="*/ 0 w 4105275"/>
              <a:gd name="connsiteY3" fmla="*/ 5367965 h 5367965"/>
              <a:gd name="connsiteX4" fmla="*/ 0 w 4105275"/>
              <a:gd name="connsiteY4" fmla="*/ 0 h 5367965"/>
              <a:gd name="connsiteX0" fmla="*/ 0 w 4105275"/>
              <a:gd name="connsiteY0" fmla="*/ 0 h 5686942"/>
              <a:gd name="connsiteX1" fmla="*/ 4105275 w 4105275"/>
              <a:gd name="connsiteY1" fmla="*/ 14177 h 5686942"/>
              <a:gd name="connsiteX2" fmla="*/ 4105275 w 4105275"/>
              <a:gd name="connsiteY2" fmla="*/ 5367965 h 5686942"/>
              <a:gd name="connsiteX3" fmla="*/ 0 w 4105275"/>
              <a:gd name="connsiteY3" fmla="*/ 5686942 h 5686942"/>
              <a:gd name="connsiteX4" fmla="*/ 0 w 4105275"/>
              <a:gd name="connsiteY4" fmla="*/ 0 h 5686942"/>
              <a:gd name="connsiteX0" fmla="*/ 0 w 4105275"/>
              <a:gd name="connsiteY0" fmla="*/ 0 h 5722384"/>
              <a:gd name="connsiteX1" fmla="*/ 4105275 w 4105275"/>
              <a:gd name="connsiteY1" fmla="*/ 14177 h 5722384"/>
              <a:gd name="connsiteX2" fmla="*/ 4076921 w 4105275"/>
              <a:gd name="connsiteY2" fmla="*/ 5722384 h 5722384"/>
              <a:gd name="connsiteX3" fmla="*/ 0 w 4105275"/>
              <a:gd name="connsiteY3" fmla="*/ 5686942 h 5722384"/>
              <a:gd name="connsiteX4" fmla="*/ 0 w 4105275"/>
              <a:gd name="connsiteY4" fmla="*/ 0 h 5722384"/>
              <a:gd name="connsiteX0" fmla="*/ 0 w 8462590"/>
              <a:gd name="connsiteY0" fmla="*/ 0 h 5722384"/>
              <a:gd name="connsiteX1" fmla="*/ 8462590 w 8462590"/>
              <a:gd name="connsiteY1" fmla="*/ 6226 h 5722384"/>
              <a:gd name="connsiteX2" fmla="*/ 4076921 w 8462590"/>
              <a:gd name="connsiteY2" fmla="*/ 5722384 h 5722384"/>
              <a:gd name="connsiteX3" fmla="*/ 0 w 8462590"/>
              <a:gd name="connsiteY3" fmla="*/ 5686942 h 5722384"/>
              <a:gd name="connsiteX4" fmla="*/ 0 w 8462590"/>
              <a:gd name="connsiteY4" fmla="*/ 0 h 5722384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0 w 8505798"/>
              <a:gd name="connsiteY3" fmla="*/ 5686942 h 5738286"/>
              <a:gd name="connsiteX4" fmla="*/ 0 w 8505798"/>
              <a:gd name="connsiteY4" fmla="*/ 0 h 5738286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2464904 w 8505798"/>
              <a:gd name="connsiteY3" fmla="*/ 5702845 h 5738286"/>
              <a:gd name="connsiteX4" fmla="*/ 0 w 8505798"/>
              <a:gd name="connsiteY4" fmla="*/ 0 h 5738286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2464904 w 8505798"/>
              <a:gd name="connsiteY3" fmla="*/ 5702845 h 5738286"/>
              <a:gd name="connsiteX4" fmla="*/ 2165145 w 8505798"/>
              <a:gd name="connsiteY4" fmla="*/ 4094927 h 5738286"/>
              <a:gd name="connsiteX5" fmla="*/ 0 w 8505798"/>
              <a:gd name="connsiteY5" fmla="*/ 0 h 5738286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2464904 w 8505798"/>
              <a:gd name="connsiteY3" fmla="*/ 5702845 h 5738286"/>
              <a:gd name="connsiteX4" fmla="*/ 2117438 w 8505798"/>
              <a:gd name="connsiteY4" fmla="*/ 3967706 h 5738286"/>
              <a:gd name="connsiteX5" fmla="*/ 0 w 8505798"/>
              <a:gd name="connsiteY5" fmla="*/ 0 h 5738286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2464904 w 8505798"/>
              <a:gd name="connsiteY3" fmla="*/ 5702845 h 5738286"/>
              <a:gd name="connsiteX4" fmla="*/ 2117438 w 8505798"/>
              <a:gd name="connsiteY4" fmla="*/ 3967706 h 5738286"/>
              <a:gd name="connsiteX5" fmla="*/ 0 w 8505798"/>
              <a:gd name="connsiteY5" fmla="*/ 0 h 5738286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2464904 w 8505798"/>
              <a:gd name="connsiteY3" fmla="*/ 5702845 h 5738286"/>
              <a:gd name="connsiteX4" fmla="*/ 2117438 w 8505798"/>
              <a:gd name="connsiteY4" fmla="*/ 3967706 h 5738286"/>
              <a:gd name="connsiteX5" fmla="*/ 558982 w 8505798"/>
              <a:gd name="connsiteY5" fmla="*/ 1542558 h 5738286"/>
              <a:gd name="connsiteX6" fmla="*/ 0 w 8505798"/>
              <a:gd name="connsiteY6" fmla="*/ 0 h 5738286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2464904 w 8505798"/>
              <a:gd name="connsiteY3" fmla="*/ 5702845 h 5738286"/>
              <a:gd name="connsiteX4" fmla="*/ 2117438 w 8505798"/>
              <a:gd name="connsiteY4" fmla="*/ 3967706 h 5738286"/>
              <a:gd name="connsiteX5" fmla="*/ 558982 w 8505798"/>
              <a:gd name="connsiteY5" fmla="*/ 1542558 h 5738286"/>
              <a:gd name="connsiteX6" fmla="*/ 0 w 8505798"/>
              <a:gd name="connsiteY6" fmla="*/ 0 h 5738286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2464904 w 8505798"/>
              <a:gd name="connsiteY3" fmla="*/ 5702845 h 5738286"/>
              <a:gd name="connsiteX4" fmla="*/ 2117438 w 8505798"/>
              <a:gd name="connsiteY4" fmla="*/ 3967706 h 5738286"/>
              <a:gd name="connsiteX5" fmla="*/ 558982 w 8505798"/>
              <a:gd name="connsiteY5" fmla="*/ 1542558 h 5738286"/>
              <a:gd name="connsiteX6" fmla="*/ 0 w 8505798"/>
              <a:gd name="connsiteY6" fmla="*/ 0 h 5738286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2464904 w 8505798"/>
              <a:gd name="connsiteY3" fmla="*/ 5702845 h 5738286"/>
              <a:gd name="connsiteX4" fmla="*/ 2117438 w 8505798"/>
              <a:gd name="connsiteY4" fmla="*/ 3967706 h 5738286"/>
              <a:gd name="connsiteX5" fmla="*/ 558982 w 8505798"/>
              <a:gd name="connsiteY5" fmla="*/ 1542558 h 5738286"/>
              <a:gd name="connsiteX6" fmla="*/ 0 w 8505798"/>
              <a:gd name="connsiteY6" fmla="*/ 0 h 5738286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2464904 w 8505798"/>
              <a:gd name="connsiteY3" fmla="*/ 5702845 h 5738286"/>
              <a:gd name="connsiteX4" fmla="*/ 2117438 w 8505798"/>
              <a:gd name="connsiteY4" fmla="*/ 3967706 h 5738286"/>
              <a:gd name="connsiteX5" fmla="*/ 558982 w 8505798"/>
              <a:gd name="connsiteY5" fmla="*/ 1542558 h 5738286"/>
              <a:gd name="connsiteX6" fmla="*/ 0 w 8505798"/>
              <a:gd name="connsiteY6" fmla="*/ 0 h 5738286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2464904 w 8505798"/>
              <a:gd name="connsiteY3" fmla="*/ 5702845 h 5738286"/>
              <a:gd name="connsiteX4" fmla="*/ 2117438 w 8505798"/>
              <a:gd name="connsiteY4" fmla="*/ 3967706 h 5738286"/>
              <a:gd name="connsiteX5" fmla="*/ 558982 w 8505798"/>
              <a:gd name="connsiteY5" fmla="*/ 1542558 h 5738286"/>
              <a:gd name="connsiteX6" fmla="*/ 0 w 8505798"/>
              <a:gd name="connsiteY6" fmla="*/ 0 h 5738286"/>
              <a:gd name="connsiteX0" fmla="*/ 0 w 8505798"/>
              <a:gd name="connsiteY0" fmla="*/ 0 h 5738286"/>
              <a:gd name="connsiteX1" fmla="*/ 8462590 w 8505798"/>
              <a:gd name="connsiteY1" fmla="*/ 6226 h 5738286"/>
              <a:gd name="connsiteX2" fmla="*/ 8505798 w 8505798"/>
              <a:gd name="connsiteY2" fmla="*/ 5738286 h 5738286"/>
              <a:gd name="connsiteX3" fmla="*/ 2464904 w 8505798"/>
              <a:gd name="connsiteY3" fmla="*/ 5702845 h 5738286"/>
              <a:gd name="connsiteX4" fmla="*/ 2117438 w 8505798"/>
              <a:gd name="connsiteY4" fmla="*/ 3967706 h 5738286"/>
              <a:gd name="connsiteX5" fmla="*/ 558982 w 8505798"/>
              <a:gd name="connsiteY5" fmla="*/ 1542558 h 5738286"/>
              <a:gd name="connsiteX6" fmla="*/ 0 w 8505798"/>
              <a:gd name="connsiteY6" fmla="*/ 0 h 573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05798" h="5738286">
                <a:moveTo>
                  <a:pt x="0" y="0"/>
                </a:moveTo>
                <a:lnTo>
                  <a:pt x="8462590" y="6226"/>
                </a:lnTo>
                <a:lnTo>
                  <a:pt x="8505798" y="5738286"/>
                </a:lnTo>
                <a:lnTo>
                  <a:pt x="2464904" y="5702845"/>
                </a:lnTo>
                <a:cubicBezTo>
                  <a:pt x="2476303" y="5246385"/>
                  <a:pt x="2296871" y="4376458"/>
                  <a:pt x="2117438" y="3967706"/>
                </a:cubicBezTo>
                <a:cubicBezTo>
                  <a:pt x="1711921" y="3207031"/>
                  <a:pt x="964499" y="2303233"/>
                  <a:pt x="558982" y="1542558"/>
                </a:cubicBezTo>
                <a:cubicBezTo>
                  <a:pt x="436265" y="1346425"/>
                  <a:pt x="218132" y="943557"/>
                  <a:pt x="0" y="0"/>
                </a:cubicBez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  <a:endParaRPr lang="fr-BE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1115617" y="3793694"/>
            <a:ext cx="3825875" cy="777240"/>
          </a:xfrm>
        </p:spPr>
        <p:txBody>
          <a:bodyPr>
            <a:noAutofit/>
          </a:bodyPr>
          <a:lstStyle>
            <a:lvl1pPr marL="0" indent="0">
              <a:buNone/>
              <a:defRPr sz="2600" b="1">
                <a:solidFill>
                  <a:srgbClr val="003D82"/>
                </a:solidFill>
                <a:latin typeface="Nunito" panose="00000500000000000000" pitchFamily="2" charset="0"/>
              </a:defRPr>
            </a:lvl1pPr>
            <a:lvl2pPr>
              <a:defRPr sz="2400" b="1">
                <a:latin typeface="Nunito" panose="00000500000000000000" pitchFamily="2" charset="0"/>
              </a:defRPr>
            </a:lvl2pPr>
            <a:lvl3pPr>
              <a:defRPr sz="2400" b="1">
                <a:latin typeface="Nunito" panose="00000500000000000000" pitchFamily="2" charset="0"/>
              </a:defRPr>
            </a:lvl3pPr>
            <a:lvl4pPr>
              <a:defRPr sz="2400" b="1">
                <a:latin typeface="Nunito" panose="00000500000000000000" pitchFamily="2" charset="0"/>
              </a:defRPr>
            </a:lvl4pPr>
            <a:lvl5pPr>
              <a:defRPr sz="2400" b="1">
                <a:latin typeface="Nunito" panose="000005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7377563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bg>
      <p:bgPr>
        <a:solidFill>
          <a:srgbClr val="239D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 txBox="1">
            <a:spLocks/>
          </p:cNvSpPr>
          <p:nvPr/>
        </p:nvSpPr>
        <p:spPr>
          <a:xfrm>
            <a:off x="47626" y="59056"/>
            <a:ext cx="1139826" cy="363854"/>
          </a:xfrm>
          <a:prstGeom prst="rect">
            <a:avLst/>
          </a:prstGeom>
        </p:spPr>
        <p:txBody>
          <a:bodyPr anchor="ctr"/>
          <a:lstStyle>
            <a:defPPr>
              <a:defRPr lang="fr-FR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p.</a:t>
            </a:r>
            <a:fld id="{62021174-8C2F-461E-9053-FE1C049ECF16}" type="slidenum">
              <a:rPr lang="fr-FR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fr-FR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755578" y="2436934"/>
            <a:ext cx="7508949" cy="3457576"/>
          </a:xfrm>
        </p:spPr>
        <p:txBody>
          <a:bodyPr>
            <a:normAutofit/>
          </a:bodyPr>
          <a:lstStyle>
            <a:lvl1pPr marL="0" indent="0">
              <a:lnSpc>
                <a:spcPts val="2501"/>
              </a:lnSpc>
              <a:buNone/>
              <a:defRPr sz="2000" cap="all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10"/>
          <p:cNvSpPr>
            <a:spLocks noGrp="1"/>
          </p:cNvSpPr>
          <p:nvPr>
            <p:ph type="title"/>
          </p:nvPr>
        </p:nvSpPr>
        <p:spPr>
          <a:xfrm>
            <a:off x="720000" y="1096238"/>
            <a:ext cx="7596416" cy="667337"/>
          </a:xfrm>
        </p:spPr>
        <p:txBody>
          <a:bodyPr>
            <a:normAutofit/>
          </a:bodyPr>
          <a:lstStyle>
            <a:lvl1pPr algn="l">
              <a:defRPr sz="3000" b="1" i="0" cap="all" baseline="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726" y="1614696"/>
            <a:ext cx="7596189" cy="518160"/>
          </a:xfrm>
        </p:spPr>
        <p:txBody>
          <a:bodyPr>
            <a:noAutofit/>
          </a:bodyPr>
          <a:lstStyle>
            <a:lvl1pPr marL="0" indent="0">
              <a:buNone/>
              <a:defRPr sz="2600">
                <a:solidFill>
                  <a:srgbClr val="CBDE5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619672" y="0"/>
            <a:ext cx="6700336" cy="409574"/>
          </a:xfrm>
        </p:spPr>
        <p:txBody>
          <a:bodyPr lIns="90000" rIns="90000" spcCol="720000" anchor="ctr">
            <a:normAutofit/>
          </a:bodyPr>
          <a:lstStyle>
            <a:lvl1pPr marL="0" indent="0" algn="r">
              <a:buNone/>
              <a:defRPr sz="10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78175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bg>
      <p:bgPr>
        <a:solidFill>
          <a:srgbClr val="003D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 txBox="1">
            <a:spLocks/>
          </p:cNvSpPr>
          <p:nvPr/>
        </p:nvSpPr>
        <p:spPr>
          <a:xfrm>
            <a:off x="47626" y="59056"/>
            <a:ext cx="1139826" cy="363854"/>
          </a:xfrm>
          <a:prstGeom prst="rect">
            <a:avLst/>
          </a:prstGeom>
        </p:spPr>
        <p:txBody>
          <a:bodyPr anchor="ctr"/>
          <a:lstStyle>
            <a:defPPr>
              <a:defRPr lang="fr-FR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p.</a:t>
            </a:r>
            <a:fld id="{0AFBDD00-8AD1-4C46-BB23-1DD155C8B12C}" type="slidenum">
              <a:rPr lang="fr-FR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fr-FR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755578" y="2436934"/>
            <a:ext cx="7508949" cy="3457576"/>
          </a:xfrm>
        </p:spPr>
        <p:txBody>
          <a:bodyPr>
            <a:normAutofit/>
          </a:bodyPr>
          <a:lstStyle>
            <a:lvl1pPr marL="0" indent="0">
              <a:lnSpc>
                <a:spcPts val="2501"/>
              </a:lnSpc>
              <a:buNone/>
              <a:defRPr sz="2000" cap="all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10"/>
          <p:cNvSpPr>
            <a:spLocks noGrp="1"/>
          </p:cNvSpPr>
          <p:nvPr>
            <p:ph type="title"/>
          </p:nvPr>
        </p:nvSpPr>
        <p:spPr>
          <a:xfrm>
            <a:off x="720000" y="1096238"/>
            <a:ext cx="7596416" cy="667337"/>
          </a:xfrm>
        </p:spPr>
        <p:txBody>
          <a:bodyPr>
            <a:normAutofit/>
          </a:bodyPr>
          <a:lstStyle>
            <a:lvl1pPr algn="l">
              <a:defRPr sz="3000" b="1" i="0" cap="all" baseline="0">
                <a:solidFill>
                  <a:schemeClr val="tx1"/>
                </a:solidFill>
                <a:latin typeface="Nunito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726" y="1614696"/>
            <a:ext cx="7596189" cy="518160"/>
          </a:xfrm>
        </p:spPr>
        <p:txBody>
          <a:bodyPr>
            <a:noAutofit/>
          </a:bodyPr>
          <a:lstStyle>
            <a:lvl1pPr marL="0" indent="0">
              <a:buNone/>
              <a:defRPr sz="2600">
                <a:solidFill>
                  <a:srgbClr val="93B3D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619672" y="0"/>
            <a:ext cx="6700336" cy="409574"/>
          </a:xfrm>
        </p:spPr>
        <p:txBody>
          <a:bodyPr lIns="90000" rIns="90000" spcCol="720000" anchor="ctr">
            <a:normAutofit/>
          </a:bodyPr>
          <a:lstStyle>
            <a:lvl1pPr marL="0" indent="0" algn="r">
              <a:buNone/>
              <a:defRPr sz="1000">
                <a:solidFill>
                  <a:srgbClr val="93B3D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54100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monsieur3.25\Dropbox\Projects (1)\EEB\Visual identity\Visual Identity Elements\PPT Template\tabs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2192338" cy="409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space réservé du numéro de diapositive 5"/>
          <p:cNvSpPr txBox="1">
            <a:spLocks/>
          </p:cNvSpPr>
          <p:nvPr/>
        </p:nvSpPr>
        <p:spPr>
          <a:xfrm>
            <a:off x="250825" y="2"/>
            <a:ext cx="1152525" cy="409576"/>
          </a:xfrm>
          <a:prstGeom prst="rect">
            <a:avLst/>
          </a:prstGeom>
        </p:spPr>
        <p:txBody>
          <a:bodyPr anchor="ctr"/>
          <a:lstStyle>
            <a:defPPr>
              <a:defRPr lang="fr-FR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0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p.</a:t>
            </a:r>
            <a:fld id="{FEA867D5-AF7C-4910-8CF5-4852944F73E5}" type="slidenum">
              <a:rPr lang="fr-FR" sz="1000" i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fr-FR" sz="1000" i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755578" y="2759059"/>
            <a:ext cx="7508949" cy="432048"/>
          </a:xfrm>
        </p:spPr>
        <p:txBody>
          <a:bodyPr>
            <a:noAutofit/>
          </a:bodyPr>
          <a:lstStyle>
            <a:lvl1pPr marL="0" indent="0">
              <a:buNone/>
              <a:defRPr sz="2000" b="1" i="0" cap="all" baseline="0">
                <a:solidFill>
                  <a:srgbClr val="003D8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755578" y="3191108"/>
            <a:ext cx="7508949" cy="842761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rgbClr val="93B3D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itle 10"/>
          <p:cNvSpPr>
            <a:spLocks noGrp="1"/>
          </p:cNvSpPr>
          <p:nvPr>
            <p:ph type="title"/>
          </p:nvPr>
        </p:nvSpPr>
        <p:spPr>
          <a:xfrm>
            <a:off x="720000" y="1096238"/>
            <a:ext cx="7596416" cy="667337"/>
          </a:xfrm>
        </p:spPr>
        <p:txBody>
          <a:bodyPr>
            <a:normAutofit/>
          </a:bodyPr>
          <a:lstStyle>
            <a:lvl1pPr algn="l">
              <a:defRPr sz="3000" b="1" i="0" cap="all" baseline="0">
                <a:solidFill>
                  <a:srgbClr val="003D82"/>
                </a:solidFill>
                <a:latin typeface="Nunito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726" y="1614696"/>
            <a:ext cx="7596189" cy="518160"/>
          </a:xfrm>
        </p:spPr>
        <p:txBody>
          <a:bodyPr>
            <a:noAutofit/>
          </a:bodyPr>
          <a:lstStyle>
            <a:lvl1pPr marL="0" indent="0">
              <a:buNone/>
              <a:defRPr sz="2600">
                <a:solidFill>
                  <a:srgbClr val="93B3D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619672" y="0"/>
            <a:ext cx="6700336" cy="409574"/>
          </a:xfrm>
        </p:spPr>
        <p:txBody>
          <a:bodyPr lIns="90000" rIns="90000" spcCol="720000" anchor="ctr">
            <a:normAutofit/>
          </a:bodyPr>
          <a:lstStyle>
            <a:lvl1pPr marL="0" indent="0" algn="r">
              <a:buNone/>
              <a:defRPr sz="1000">
                <a:solidFill>
                  <a:srgbClr val="93B3D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Espace réservé pour une image  2"/>
          <p:cNvSpPr>
            <a:spLocks noGrp="1"/>
          </p:cNvSpPr>
          <p:nvPr>
            <p:ph type="pic" sz="quarter" idx="17"/>
          </p:nvPr>
        </p:nvSpPr>
        <p:spPr>
          <a:xfrm>
            <a:off x="8307389" y="6128950"/>
            <a:ext cx="647701" cy="583615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fr-BE" dirty="0"/>
          </a:p>
        </p:txBody>
      </p:sp>
      <p:sp>
        <p:nvSpPr>
          <p:cNvPr id="19" name="Espace réservé pour une image  2"/>
          <p:cNvSpPr>
            <a:spLocks noGrp="1"/>
          </p:cNvSpPr>
          <p:nvPr>
            <p:ph type="pic" sz="quarter" idx="18"/>
          </p:nvPr>
        </p:nvSpPr>
        <p:spPr>
          <a:xfrm>
            <a:off x="7616826" y="6128950"/>
            <a:ext cx="647701" cy="583615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fr-BE" dirty="0"/>
          </a:p>
        </p:txBody>
      </p:sp>
      <p:sp>
        <p:nvSpPr>
          <p:cNvPr id="20" name="Espace réservé pour une image  2"/>
          <p:cNvSpPr>
            <a:spLocks noGrp="1"/>
          </p:cNvSpPr>
          <p:nvPr>
            <p:ph type="pic" sz="quarter" idx="19"/>
          </p:nvPr>
        </p:nvSpPr>
        <p:spPr>
          <a:xfrm>
            <a:off x="6926261" y="6128950"/>
            <a:ext cx="647701" cy="583615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fr-BE" dirty="0"/>
          </a:p>
        </p:txBody>
      </p:sp>
      <p:sp>
        <p:nvSpPr>
          <p:cNvPr id="21" name="Espace réservé pour une image  2"/>
          <p:cNvSpPr>
            <a:spLocks noGrp="1"/>
          </p:cNvSpPr>
          <p:nvPr>
            <p:ph type="pic" sz="quarter" idx="20"/>
          </p:nvPr>
        </p:nvSpPr>
        <p:spPr>
          <a:xfrm>
            <a:off x="6235698" y="6128950"/>
            <a:ext cx="647701" cy="583615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945130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082F09D-FBE3-43DD-8439-143966B0227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0CBE31-3481-4AE7-93F8-98AEEC39CE4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D03B9E4-14F0-421A-A4A1-F3D8813D188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E94040-90C7-47F5-ADAC-DD2ADCCDACC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08E80-7C9B-4769-B727-47CE4F48515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C6B82D3-6A8D-48F7-887D-BF63A7622FD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B04499-1430-419C-952F-9C1C3A16217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5DA91D-9EDE-4697-895C-BAD4865772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16C832E4-955E-49E3-9B8F-2C118635C1DE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8918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8919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38920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38921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38922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38923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8924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38925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</p:grpSp>
      <p:sp>
        <p:nvSpPr>
          <p:cNvPr id="389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Click to edit Master title style</a:t>
            </a:r>
          </a:p>
        </p:txBody>
      </p:sp>
      <p:sp>
        <p:nvSpPr>
          <p:cNvPr id="389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3892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  <p:pic>
        <p:nvPicPr>
          <p:cNvPr id="38929" name="Picture 17" descr="awhhe_logo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15888" y="35511"/>
            <a:ext cx="533400" cy="620683"/>
          </a:xfrm>
          <a:prstGeom prst="rect">
            <a:avLst/>
          </a:prstGeom>
          <a:noFill/>
        </p:spPr>
      </p:pic>
      <p:pic>
        <p:nvPicPr>
          <p:cNvPr id="18" name="Picture 2" descr="zeromercury WG logo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100615"/>
            <a:ext cx="1295400" cy="45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zeromercury.org/devco-project-page/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eromercury.org/about-mercury/mercury-in-products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whhe.a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zeromercury.org/" TargetMode="External"/><Relationship Id="rId4" Type="http://schemas.openxmlformats.org/officeDocument/2006/relationships/hyperlink" Target="http://www.eeb.or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rcuryconvention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81200" y="1828800"/>
            <a:ext cx="7010400" cy="2057400"/>
          </a:xfrm>
        </p:spPr>
        <p:txBody>
          <a:bodyPr/>
          <a:lstStyle/>
          <a:p>
            <a:pPr algn="ctr"/>
            <a:br>
              <a:rPr lang="fr-FR" sz="2800" b="1" dirty="0"/>
            </a:br>
            <a:br>
              <a:rPr lang="fr-FR" sz="2800" b="1" dirty="0"/>
            </a:b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Минаматская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конвенция о ртути: основные достижения и участие </a:t>
            </a:r>
            <a:b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неправительственных организаций</a:t>
            </a:r>
            <a:b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sz="3600" dirty="0">
                <a:latin typeface="Sylfaen" pitchFamily="18" charset="0"/>
              </a:rPr>
            </a:br>
            <a:endParaRPr lang="ru-RU" sz="3600" dirty="0">
              <a:latin typeface="Sylfaen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5410200"/>
            <a:ext cx="7620000" cy="990600"/>
          </a:xfrm>
        </p:spPr>
        <p:txBody>
          <a:bodyPr/>
          <a:lstStyle/>
          <a:p>
            <a:pPr algn="ctr"/>
            <a:r>
              <a:rPr lang="en-US" sz="16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Гоар</a:t>
            </a:r>
            <a:r>
              <a:rPr lang="en-US" sz="1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Ходжаян</a:t>
            </a:r>
            <a:endParaRPr lang="en-US" sz="16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sz="16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Женшины</a:t>
            </a:r>
            <a:r>
              <a:rPr lang="en-US" sz="1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Армении</a:t>
            </a:r>
            <a:r>
              <a:rPr lang="en-US" sz="1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за</a:t>
            </a:r>
            <a:r>
              <a:rPr lang="en-US" sz="1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здоровье</a:t>
            </a:r>
            <a:r>
              <a:rPr lang="en-US" sz="1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и </a:t>
            </a:r>
            <a:r>
              <a:rPr lang="en-US" sz="16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здоровую</a:t>
            </a:r>
            <a:r>
              <a:rPr lang="en-US" sz="1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окружающую</a:t>
            </a:r>
            <a:r>
              <a:rPr lang="en-US" sz="1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среду</a:t>
            </a:r>
            <a:r>
              <a:rPr lang="en-US" sz="1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/ ZMWG</a:t>
            </a:r>
          </a:p>
          <a:p>
            <a:pPr algn="ctr"/>
            <a:endParaRPr lang="en-US" sz="18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304801"/>
            <a:ext cx="807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Встреча сети неправительственных организаций стран </a:t>
            </a:r>
          </a:p>
          <a:p>
            <a:pPr algn="ctr"/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Восточной Европы, Кавказа и Центральной Азии (ВЕКЦА)</a:t>
            </a:r>
          </a:p>
          <a:p>
            <a:pPr algn="ctr"/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19-20 августа 2019 года</a:t>
            </a:r>
            <a:r>
              <a:rPr lang="en-US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, </a:t>
            </a:r>
          </a:p>
          <a:p>
            <a:pPr algn="ctr"/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Волгоград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249168" y="1186170"/>
            <a:ext cx="7382014" cy="536703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hlinkClick r:id="rId2"/>
              </a:rPr>
              <a:t>EC DEVCO/FAO Project</a:t>
            </a:r>
            <a:r>
              <a:rPr lang="en-US" dirty="0"/>
              <a:t>– </a:t>
            </a:r>
            <a:r>
              <a:rPr lang="ru-RU" dirty="0"/>
              <a:t>Наращивание потенциала, связанного с </a:t>
            </a:r>
            <a:r>
              <a:rPr lang="ru-RU" dirty="0" err="1"/>
              <a:t>первоначальнОЙ</a:t>
            </a:r>
            <a:r>
              <a:rPr lang="ru-RU" dirty="0"/>
              <a:t> </a:t>
            </a:r>
            <a:r>
              <a:rPr lang="ru-RU" dirty="0" err="1"/>
              <a:t>оценкОЙ</a:t>
            </a:r>
            <a:r>
              <a:rPr lang="ru-RU" dirty="0"/>
              <a:t> </a:t>
            </a:r>
            <a:r>
              <a:rPr lang="ru-RU" dirty="0" err="1"/>
              <a:t>мк</a:t>
            </a:r>
            <a:r>
              <a:rPr lang="ru-RU" dirty="0"/>
              <a:t> в странах Африки, Карибского бассейна и Тихого океана - этап 2 </a:t>
            </a:r>
            <a:r>
              <a:rPr lang="en-US" dirty="0"/>
              <a:t>(ACP/MEAs2), 2014 – 2017; </a:t>
            </a:r>
            <a:r>
              <a:rPr lang="en-US" cap="none" dirty="0"/>
              <a:t>8 </a:t>
            </a:r>
            <a:r>
              <a:rPr lang="ru-RU" cap="none" dirty="0"/>
              <a:t>НПО-партнеров</a:t>
            </a:r>
            <a:r>
              <a:rPr lang="en-US" cap="none" dirty="0"/>
              <a:t>: </a:t>
            </a:r>
          </a:p>
          <a:p>
            <a:r>
              <a:rPr lang="en-US" sz="1600" cap="none" dirty="0"/>
              <a:t>- </a:t>
            </a:r>
            <a:r>
              <a:rPr lang="ru-RU" sz="1600" cap="none" dirty="0"/>
              <a:t>Нигерия и Маврикий по отказу от продуктов с добавлением ртути</a:t>
            </a:r>
            <a:r>
              <a:rPr lang="en-US" sz="1600" cap="none" dirty="0"/>
              <a:t>; </a:t>
            </a:r>
            <a:r>
              <a:rPr lang="ru-RU" sz="1600" cap="none" dirty="0"/>
              <a:t>Танзания и Гана по МКЗД</a:t>
            </a:r>
            <a:r>
              <a:rPr lang="en-US" sz="1600" cap="none" dirty="0"/>
              <a:t>; -</a:t>
            </a:r>
            <a:r>
              <a:rPr lang="ru-RU" sz="1600" cap="none" dirty="0"/>
              <a:t>Региональные африканские конференции (71 участник из министерств окружающей среды и горнодобывающей промышленности из 29 африканских стран, май 2017 г., Найроби) - Проекты, основанные на работе по поэтапному отказу от продуктов с добавлением ртути, в Южной Африке (2016 г.), Кении, Кот-д’Ивуаре, Бангладеш, Индии и на Филиппинах (2017–2020 гг.)</a:t>
            </a:r>
          </a:p>
          <a:p>
            <a:r>
              <a:rPr lang="ru-RU" sz="1600" cap="none" dirty="0"/>
              <a:t>- </a:t>
            </a:r>
            <a:r>
              <a:rPr lang="ru-RU" sz="1600" b="1" cap="none" dirty="0"/>
              <a:t>Танзания</a:t>
            </a:r>
            <a:r>
              <a:rPr lang="en-US" sz="1600" b="1" cap="none" dirty="0"/>
              <a:t>– </a:t>
            </a:r>
            <a:r>
              <a:rPr lang="ru-RU" sz="1600" b="1" cap="none" dirty="0"/>
              <a:t>по МКЗД</a:t>
            </a:r>
            <a:r>
              <a:rPr lang="en-US" sz="1600" b="1" cap="none" dirty="0"/>
              <a:t> (2019)</a:t>
            </a:r>
          </a:p>
          <a:p>
            <a:r>
              <a:rPr lang="ru-RU" sz="1600" b="1" cap="none" dirty="0"/>
              <a:t>Кампания: кремы для осветления кожи </a:t>
            </a:r>
            <a:r>
              <a:rPr lang="en-US" sz="1600" b="1" cap="none" dirty="0"/>
              <a:t>(2017-2020)</a:t>
            </a:r>
          </a:p>
          <a:p>
            <a:r>
              <a:rPr lang="ru-RU" altLang="en-US" sz="1600" cap="none" dirty="0">
                <a:latin typeface="Arial" panose="020B0604020202020204" pitchFamily="34" charset="0"/>
                <a:ea typeface="Calibri" panose="020F0502020204030204" pitchFamily="34" charset="0"/>
              </a:rPr>
              <a:t>«Создание местных и глобальных коалиций по регулированию химических веществ и отходов, на пути к нулевому использованию, снабжению, торговле и выбросам ртути» при поддержке ПМГ ГЭФ: были организованы три региональных совещания (Азия, Африка, Латинская Америка).</a:t>
            </a:r>
          </a:p>
          <a:p>
            <a:r>
              <a:rPr lang="ru-RU" sz="1600" cap="none" dirty="0"/>
              <a:t>В целом около 90 участников из 51 страны прошли непосредственное обучение. Уже - одобрено 2-3 проекта, представленных НПО после наших встреч; Чтобы начать кампанию за нулевую ртуть в Либерии, 14 НПО присоединились к ZMWG.</a:t>
            </a:r>
            <a:endParaRPr lang="en-US" altLang="en-US" sz="1600" cap="none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en-US" altLang="en-US" sz="100" cap="none" dirty="0">
              <a:latin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en-US" sz="1600" b="1" cap="none" dirty="0"/>
          </a:p>
          <a:p>
            <a:endParaRPr lang="en-US" sz="1600" cap="none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6842"/>
            <a:ext cx="7596416" cy="864149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Полевые проекты ZMWG по осуществлению Конвенции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9FB13774-2832-4273-81FF-0AB7024EE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1182" y="3893368"/>
            <a:ext cx="1485306" cy="2070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6293AC-7B81-4106-BFCC-ADFC672B23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614" y="1219200"/>
            <a:ext cx="1505874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596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4E2ED9-73BC-4FB8-9F5C-121FB7D2CA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200" y="1421242"/>
            <a:ext cx="8991600" cy="3074559"/>
          </a:xfrm>
        </p:spPr>
        <p:txBody>
          <a:bodyPr>
            <a:noAutofit/>
          </a:bodyPr>
          <a:lstStyle/>
          <a:p>
            <a:r>
              <a:rPr lang="en-US" sz="1600" cap="none" dirty="0"/>
              <a:t>- </a:t>
            </a:r>
            <a:r>
              <a:rPr lang="ru-RU" sz="1600" cap="none" dirty="0"/>
              <a:t>НПО из Армении (AWHHE) и Украины (ELP) были проинформированы в индивидуальном порядке о ПМГ</a:t>
            </a:r>
            <a:r>
              <a:rPr lang="en-US" sz="1600" cap="none" dirty="0"/>
              <a:t> (SGP)</a:t>
            </a:r>
            <a:r>
              <a:rPr lang="ru-RU" sz="1600" cap="none" dirty="0"/>
              <a:t> – призыв на заявки будет опубликован осенью</a:t>
            </a:r>
            <a:r>
              <a:rPr lang="en-US" sz="1600" cap="none" dirty="0"/>
              <a:t>. </a:t>
            </a:r>
          </a:p>
          <a:p>
            <a:r>
              <a:rPr lang="ru-RU" sz="1600" cap="none" dirty="0"/>
              <a:t>- На пути к постепенному прекращению использования ртути в продуктах в Армении</a:t>
            </a:r>
            <a:endParaRPr lang="en-US" sz="1600" cap="none" dirty="0"/>
          </a:p>
          <a:p>
            <a:r>
              <a:rPr lang="ru-RU" sz="1600" b="1" cap="none" dirty="0"/>
              <a:t>НПО </a:t>
            </a:r>
            <a:r>
              <a:rPr lang="en-US" sz="1600" cap="none" dirty="0"/>
              <a:t>AWHHE, </a:t>
            </a:r>
            <a:r>
              <a:rPr lang="en-US" sz="1600" b="1" i="1" cap="none" dirty="0"/>
              <a:t> </a:t>
            </a:r>
            <a:r>
              <a:rPr lang="en-US" sz="1600" i="1" cap="none" dirty="0"/>
              <a:t>2014</a:t>
            </a:r>
            <a:endParaRPr lang="en-US" sz="1600" dirty="0"/>
          </a:p>
          <a:p>
            <a:r>
              <a:rPr lang="en-US" sz="1600" cap="none" dirty="0"/>
              <a:t>-</a:t>
            </a:r>
            <a:r>
              <a:rPr lang="ru-RU" sz="1600" cap="none" dirty="0"/>
              <a:t>Мониторинг ртути в воздухе в Армении с использованием </a:t>
            </a:r>
            <a:r>
              <a:rPr lang="ru-RU" sz="1600" cap="none" dirty="0" err="1"/>
              <a:t>Lumex</a:t>
            </a:r>
            <a:r>
              <a:rPr lang="ru-RU" sz="1600" cap="none" dirty="0"/>
              <a:t>, </a:t>
            </a:r>
            <a:r>
              <a:rPr lang="ru-RU" sz="1600" b="1" cap="none" dirty="0"/>
              <a:t>НПО </a:t>
            </a:r>
            <a:r>
              <a:rPr lang="en-US" sz="1600" cap="none" dirty="0"/>
              <a:t>AWHHE, </a:t>
            </a:r>
            <a:r>
              <a:rPr lang="en-US" sz="1600" b="1" i="1" cap="none" dirty="0"/>
              <a:t> </a:t>
            </a:r>
            <a:r>
              <a:rPr lang="en-US" sz="1600" i="1" cap="none" dirty="0"/>
              <a:t>201</a:t>
            </a:r>
            <a:r>
              <a:rPr lang="ru-RU" sz="1600" i="1" cap="none" dirty="0"/>
              <a:t>2</a:t>
            </a:r>
            <a:endParaRPr lang="en-US" sz="1600" dirty="0"/>
          </a:p>
          <a:p>
            <a:r>
              <a:rPr lang="en-US" sz="1600" cap="none" dirty="0"/>
              <a:t>-</a:t>
            </a:r>
            <a:r>
              <a:rPr lang="ru-RU" sz="1600" dirty="0">
                <a:solidFill>
                  <a:srgbClr val="0070C0"/>
                </a:solidFill>
              </a:rPr>
              <a:t> Ртуть в крем</a:t>
            </a:r>
            <a:r>
              <a:rPr lang="en-US" sz="1600" dirty="0" err="1">
                <a:solidFill>
                  <a:srgbClr val="0070C0"/>
                </a:solidFill>
              </a:rPr>
              <a:t>ах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для</a:t>
            </a:r>
            <a:r>
              <a:rPr lang="ru-RU" sz="1600" dirty="0">
                <a:solidFill>
                  <a:srgbClr val="0070C0"/>
                </a:solidFill>
              </a:rPr>
              <a:t> осветления кожи в странах ВЕКЦА</a:t>
            </a:r>
            <a:r>
              <a:rPr lang="en-AU" sz="1600" dirty="0">
                <a:solidFill>
                  <a:srgbClr val="0070C0"/>
                </a:solidFill>
              </a:rPr>
              <a:t>,</a:t>
            </a:r>
            <a:r>
              <a:rPr lang="en-AU" sz="1600" dirty="0"/>
              <a:t> </a:t>
            </a:r>
            <a:r>
              <a:rPr lang="en-AU" sz="1600" dirty="0" err="1"/>
              <a:t>совместно</a:t>
            </a:r>
            <a:r>
              <a:rPr lang="en-AU" sz="1600" dirty="0"/>
              <a:t> с </a:t>
            </a:r>
            <a:r>
              <a:rPr lang="ru-RU" sz="1600" dirty="0"/>
              <a:t>Центр</a:t>
            </a:r>
            <a:r>
              <a:rPr lang="en-US" sz="1600" dirty="0" err="1"/>
              <a:t>ом</a:t>
            </a:r>
            <a:r>
              <a:rPr lang="ru-RU" sz="1600" dirty="0"/>
              <a:t> экологических решений (</a:t>
            </a:r>
            <a:r>
              <a:rPr lang="ru-RU" sz="1600" dirty="0" err="1"/>
              <a:t>Беларус</a:t>
            </a:r>
            <a:r>
              <a:rPr lang="en-US" sz="1600" dirty="0"/>
              <a:t>ь)</a:t>
            </a:r>
            <a:r>
              <a:rPr lang="ru-RU" sz="1600" dirty="0"/>
              <a:t> и </a:t>
            </a:r>
            <a:r>
              <a:rPr lang="en-US" sz="1600" dirty="0"/>
              <a:t>Г</a:t>
            </a:r>
            <a:r>
              <a:rPr lang="ru-RU" sz="1600" dirty="0" err="1"/>
              <a:t>рузинско</a:t>
            </a:r>
            <a:r>
              <a:rPr lang="en-US" sz="1600" dirty="0"/>
              <a:t>й</a:t>
            </a:r>
            <a:r>
              <a:rPr lang="ru-RU" sz="1600" dirty="0"/>
              <a:t> </a:t>
            </a:r>
            <a:r>
              <a:rPr lang="ru-RU" sz="1600" dirty="0" err="1"/>
              <a:t>ассоциаци</a:t>
            </a:r>
            <a:r>
              <a:rPr lang="en-US" sz="1600" dirty="0" err="1"/>
              <a:t>ей</a:t>
            </a:r>
            <a:r>
              <a:rPr lang="ru-RU" sz="1600" dirty="0"/>
              <a:t> экологического и биологического мониторинга</a:t>
            </a:r>
            <a:r>
              <a:rPr lang="en-US" sz="1600" dirty="0"/>
              <a:t>, (EEB/ZMWG and UNEP, 2010-2011)</a:t>
            </a:r>
            <a:endParaRPr lang="en-US" sz="1600" i="1" cap="none" dirty="0"/>
          </a:p>
          <a:p>
            <a:endParaRPr lang="en-US" sz="1600" cap="non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4C2BD6-9042-49F1-BE7F-FB02503CA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843" y="858832"/>
            <a:ext cx="7596416" cy="556114"/>
          </a:xfrm>
        </p:spPr>
        <p:txBody>
          <a:bodyPr>
            <a:normAutofit/>
          </a:bodyPr>
          <a:lstStyle/>
          <a:p>
            <a:r>
              <a:rPr lang="ru-RU" sz="2800" dirty="0"/>
              <a:t>Проекты в регионе </a:t>
            </a:r>
            <a:r>
              <a:rPr lang="ru-RU" sz="2800" dirty="0" err="1"/>
              <a:t>векца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88176D-2DBC-4102-80FB-E379228F44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191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905001" y="588528"/>
            <a:ext cx="7110662" cy="648568"/>
          </a:xfrm>
        </p:spPr>
        <p:txBody>
          <a:bodyPr>
            <a:normAutofit/>
          </a:bodyPr>
          <a:lstStyle/>
          <a:p>
            <a:r>
              <a:rPr lang="ru-RU" sz="3200" dirty="0"/>
              <a:t>Идеи для будущих проектов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9" name="Content Placeholder 1"/>
          <p:cNvSpPr txBox="1">
            <a:spLocks/>
          </p:cNvSpPr>
          <p:nvPr/>
        </p:nvSpPr>
        <p:spPr>
          <a:xfrm>
            <a:off x="152400" y="1867768"/>
            <a:ext cx="6248400" cy="43044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endParaRPr lang="en-US" sz="2000" dirty="0"/>
          </a:p>
          <a:p>
            <a:endParaRPr lang="en-US" sz="2000" dirty="0"/>
          </a:p>
          <a:p>
            <a:pPr marL="342901" indent="-34290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sz="3600" dirty="0">
              <a:latin typeface="+mn-lt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AF1668-1F6C-474E-BAC6-0BD5DF0F0332}"/>
              </a:ext>
            </a:extLst>
          </p:cNvPr>
          <p:cNvSpPr/>
          <p:nvPr/>
        </p:nvSpPr>
        <p:spPr>
          <a:xfrm>
            <a:off x="304800" y="1237097"/>
            <a:ext cx="657373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Основное внимание уделяется постепенному отказу от продуктов с добавлением ртути с использованием публикации ZMWG </a:t>
            </a:r>
            <a:r>
              <a:rPr lang="ru-RU" dirty="0">
                <a:solidFill>
                  <a:srgbClr val="FF0000"/>
                </a:solidFill>
              </a:rPr>
              <a:t>Руководство и контрольный список для поэтапного отказа от продуктов с добавлением ртути в соответствии с </a:t>
            </a:r>
            <a:r>
              <a:rPr lang="ru-RU" dirty="0" err="1">
                <a:solidFill>
                  <a:srgbClr val="FF0000"/>
                </a:solidFill>
              </a:rPr>
              <a:t>Минаматской</a:t>
            </a:r>
            <a:r>
              <a:rPr lang="ru-RU" dirty="0">
                <a:solidFill>
                  <a:srgbClr val="FF0000"/>
                </a:solidFill>
              </a:rPr>
              <a:t> конвенцией о ртути </a:t>
            </a:r>
            <a:r>
              <a:rPr lang="ru-RU" dirty="0"/>
              <a:t>- см. веб-страницу, включая соответствующие инструменты для создания такого проекта </a:t>
            </a:r>
            <a:r>
              <a:rPr lang="en-US" dirty="0">
                <a:hlinkClick r:id="rId3"/>
              </a:rPr>
              <a:t>http://www.zeromercury.org/about-mercury/mercury-in-products/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Продукты с добавлением ртути можно найти во всех странах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Сильное загрязнение: продукты с добавлением ртути составляют 1/3 от общего мирового спроса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Существует общая доступность продуктов, соответствующих Конвенции - возможен переход на альтернативы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По мере того, как все больше стран запрещают продукты, рынки реагируют, а эффект масштаба сокращает расходы, увеличивает доступность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Дорожная карта EEB / ZMWG по поэтапному отказу от продуктов с добавлением ртути описывает шаги, в частности взаимодействие с заинтересованными сторонами, достижение консенсуса</a:t>
            </a:r>
            <a:endParaRPr lang="en-US" dirty="0"/>
          </a:p>
          <a:p>
            <a:r>
              <a:rPr lang="ru-RU" dirty="0">
                <a:solidFill>
                  <a:srgbClr val="0070C0"/>
                </a:solidFill>
              </a:rPr>
              <a:t>Потенциальные источники финансирования - SIP (через правительственные предложения), SGP, другие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5A5961-31A8-49B7-8FBE-03A7DF1B07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937" y="1254124"/>
            <a:ext cx="1720999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922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57D05BC-4392-4C6A-AEC5-AE7391D7E3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372" y="762001"/>
            <a:ext cx="3637194" cy="515336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250A4B7-9DB4-43EE-A4B2-914D9CA6B996}"/>
              </a:ext>
            </a:extLst>
          </p:cNvPr>
          <p:cNvSpPr/>
          <p:nvPr/>
        </p:nvSpPr>
        <p:spPr>
          <a:xfrm>
            <a:off x="152400" y="1828801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/>
              <a:t>Руководство и контрольный список для поэтапного отказа от продуктов с добавлением ртути в соответствии с </a:t>
            </a:r>
            <a:r>
              <a:rPr lang="ru-RU" sz="3200" b="1" dirty="0" err="1"/>
              <a:t>Минаматской</a:t>
            </a:r>
            <a:r>
              <a:rPr lang="ru-RU" sz="3200" b="1" dirty="0"/>
              <a:t> конвенцией о ртути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891843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457201"/>
            <a:ext cx="7596416" cy="97667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Правительства и НПО, возможно, пожелают рассмотреть следующие шаги контрольного списка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: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55A678-04ED-4881-9180-4B06AB62E266}"/>
              </a:ext>
            </a:extLst>
          </p:cNvPr>
          <p:cNvSpPr/>
          <p:nvPr/>
        </p:nvSpPr>
        <p:spPr>
          <a:xfrm>
            <a:off x="228600" y="1233591"/>
            <a:ext cx="626833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Разработка и реализация стратегии взаимодействия с заинтересованными сторонами </a:t>
            </a:r>
            <a:r>
              <a:rPr lang="ru-RU" dirty="0"/>
              <a:t>(определить заинтересованную сторону, встретиться, определить потребности / данные, определить роли / обязанности, установить цели)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Оценка ситуации </a:t>
            </a:r>
            <a:r>
              <a:rPr lang="ru-RU" dirty="0"/>
              <a:t>(инвентаризация, анализ юридических пробелов, оценка доступности продуктов, соответствующих MC)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Удовлетворение потребностей в наращивании потенциала </a:t>
            </a:r>
            <a:r>
              <a:rPr lang="ru-RU" dirty="0"/>
              <a:t>(определить целевые группы населения, установить методы определения содержания ртути в продуктах, улучшить стандарты и практику в области гигиена труда и безопасности, уменьшить незаконную торговлю)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>
                    <a:lumMod val="75000"/>
                  </a:schemeClr>
                </a:solidFill>
              </a:rPr>
              <a:t>Ключевые результаты проекта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60AA9AF6-10E4-4836-A377-7E283C59AF8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3350" y="1524000"/>
            <a:ext cx="2099848" cy="17487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6DE90CB-D359-4068-BE90-D78FF09839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692" y="3611120"/>
            <a:ext cx="2449507" cy="163792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50DC292-E7A9-4D9C-BCFC-4F4FE2B952A0}"/>
              </a:ext>
            </a:extLst>
          </p:cNvPr>
          <p:cNvSpPr/>
          <p:nvPr/>
        </p:nvSpPr>
        <p:spPr>
          <a:xfrm>
            <a:off x="241955" y="5727129"/>
            <a:ext cx="87821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>
                    <a:lumMod val="75000"/>
                  </a:schemeClr>
                </a:solidFill>
              </a:rPr>
              <a:t>Координировать с / включить в план / результаты Первоначальной оценки </a:t>
            </a:r>
            <a:r>
              <a:rPr lang="ru-RU" sz="2400" dirty="0" err="1">
                <a:solidFill>
                  <a:schemeClr val="bg1">
                    <a:lumMod val="75000"/>
                  </a:schemeClr>
                </a:solidFill>
              </a:rPr>
              <a:t>Минаматской</a:t>
            </a:r>
            <a:r>
              <a:rPr lang="ru-RU" sz="2400" dirty="0">
                <a:solidFill>
                  <a:schemeClr val="bg1">
                    <a:lumMod val="75000"/>
                  </a:schemeClr>
                </a:solidFill>
              </a:rPr>
              <a:t> конвенции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157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71500"/>
            <a:ext cx="8458200" cy="556114"/>
          </a:xfrm>
        </p:spPr>
        <p:txBody>
          <a:bodyPr>
            <a:noAutofit/>
          </a:bodyPr>
          <a:lstStyle/>
          <a:p>
            <a:r>
              <a:rPr lang="en-US" altLang="en-US" sz="2400" i="1" dirty="0"/>
              <a:t>ZMWG </a:t>
            </a:r>
            <a:r>
              <a:rPr lang="ru-RU" altLang="en-US" sz="2400" i="1" dirty="0"/>
              <a:t>поддержка проектов НПО по всему миру</a:t>
            </a:r>
            <a:endParaRPr lang="en-US" sz="2000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499862"/>
            <a:ext cx="5943600" cy="3913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S:\Mercury\Mercury\UNEP\UNEP 2011\INC 3 Oct 2011\Exhibitions\Posters\pictures and draft posters\E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219201"/>
            <a:ext cx="1202548" cy="1616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Picture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" y="3200400"/>
            <a:ext cx="1274093" cy="171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62000" y="5105400"/>
            <a:ext cx="228600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С 2005 года около 5 проектов в год в 30 странах</a:t>
            </a:r>
            <a:endParaRPr lang="en-US" dirty="0"/>
          </a:p>
        </p:txBody>
      </p:sp>
      <p:pic>
        <p:nvPicPr>
          <p:cNvPr id="9" name="Picture 18" descr="Picture7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1" y="4876800"/>
            <a:ext cx="1051687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7" descr="Picture6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4572000"/>
            <a:ext cx="1077682" cy="144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Picture4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0400" y="4038600"/>
            <a:ext cx="1411844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4" descr="Picture3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2057400"/>
            <a:ext cx="1340232" cy="181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 descr="Picture2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0" y="1143000"/>
            <a:ext cx="107168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6" descr="Picture5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1" y="1143000"/>
            <a:ext cx="1221535" cy="163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01182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8534400" y="2514600"/>
            <a:ext cx="457200" cy="457200"/>
          </a:xfrm>
          <a:prstGeom prst="ellipse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7848600" y="3276600"/>
            <a:ext cx="990600" cy="1066800"/>
          </a:xfrm>
          <a:prstGeom prst="ellipse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8077200" y="1524000"/>
            <a:ext cx="381000" cy="381000"/>
          </a:xfrm>
          <a:prstGeom prst="ellipse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7848600" y="4953000"/>
            <a:ext cx="1752600" cy="1905000"/>
          </a:xfrm>
          <a:prstGeom prst="ellipse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6629400" y="5219700"/>
            <a:ext cx="762000" cy="800100"/>
          </a:xfrm>
          <a:prstGeom prst="ellipse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6705600" y="2895600"/>
            <a:ext cx="685800" cy="685800"/>
          </a:xfrm>
          <a:prstGeom prst="ellipse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8534400" y="838200"/>
            <a:ext cx="304800" cy="304800"/>
          </a:xfrm>
          <a:prstGeom prst="ellipse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EAE692E-04AE-4E97-A84F-C84B50706409}"/>
              </a:ext>
            </a:extLst>
          </p:cNvPr>
          <p:cNvSpPr/>
          <p:nvPr/>
        </p:nvSpPr>
        <p:spPr>
          <a:xfrm>
            <a:off x="1710451" y="2330851"/>
            <a:ext cx="3791424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err="1">
                <a:latin typeface="Times Armenian" pitchFamily="18" charset="0"/>
              </a:rPr>
              <a:t>Спасибо</a:t>
            </a:r>
            <a:br>
              <a:rPr lang="en-US" sz="2800" dirty="0">
                <a:latin typeface="Times Armenian" pitchFamily="18" charset="0"/>
              </a:rPr>
            </a:br>
            <a:r>
              <a:rPr lang="en-US" sz="2800" dirty="0">
                <a:latin typeface="Times Armenian" pitchFamily="18" charset="0"/>
                <a:hlinkClick r:id="rId3"/>
              </a:rPr>
              <a:t>www.awhhe.am</a:t>
            </a:r>
            <a:r>
              <a:rPr lang="en-US" sz="2800" dirty="0">
                <a:latin typeface="Times Armenian" pitchFamily="18" charset="0"/>
              </a:rPr>
              <a:t> </a:t>
            </a:r>
            <a:endParaRPr lang="en-US" sz="3600" dirty="0"/>
          </a:p>
          <a:p>
            <a:pPr algn="ctr"/>
            <a:r>
              <a:rPr lang="en-US" sz="2800" dirty="0">
                <a:hlinkClick r:id="rId4"/>
              </a:rPr>
              <a:t>www.eeb.org</a:t>
            </a:r>
            <a:r>
              <a:rPr lang="en-US" sz="2800" dirty="0"/>
              <a:t> </a:t>
            </a:r>
          </a:p>
          <a:p>
            <a:pPr algn="ctr"/>
            <a:r>
              <a:rPr lang="en-US" sz="2800" dirty="0">
                <a:hlinkClick r:id="rId5"/>
              </a:rPr>
              <a:t>www.zeromercury.org</a:t>
            </a:r>
            <a:r>
              <a:rPr lang="ru-RU" sz="2800" dirty="0"/>
              <a:t> </a:t>
            </a: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8060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/>
          <a:lstStyle/>
          <a:p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НПО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</a:rPr>
              <a:t>AWHHE: 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КРАТКО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</a:rPr>
              <a:t> О НАС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953000"/>
          </a:xfrm>
        </p:spPr>
        <p:txBody>
          <a:bodyPr/>
          <a:lstStyle/>
          <a:p>
            <a:r>
              <a:rPr lang="ru-RU" sz="2400" dirty="0"/>
              <a:t>НПО </a:t>
            </a:r>
            <a:r>
              <a:rPr lang="en-US" sz="2400" dirty="0"/>
              <a:t>о</a:t>
            </a:r>
            <a:r>
              <a:rPr lang="ru-RU" sz="2400" dirty="0" err="1"/>
              <a:t>снована</a:t>
            </a:r>
            <a:r>
              <a:rPr lang="ru-RU" sz="2400" dirty="0"/>
              <a:t> в 1999 г</a:t>
            </a:r>
            <a:r>
              <a:rPr lang="en-US" sz="2400" dirty="0"/>
              <a:t>. </a:t>
            </a:r>
          </a:p>
          <a:p>
            <a:r>
              <a:rPr lang="ru-RU" sz="2400" dirty="0"/>
              <a:t>работает в интересах устойчивого развития, охраны здоровья человека и окружающей среды</a:t>
            </a:r>
          </a:p>
          <a:p>
            <a:r>
              <a:rPr lang="ru-RU" sz="2400" dirty="0"/>
              <a:t>является </a:t>
            </a:r>
            <a:r>
              <a:rPr lang="en-US" sz="2400" dirty="0" err="1"/>
              <a:t>национальным</a:t>
            </a:r>
            <a:r>
              <a:rPr lang="en-US" sz="2400" dirty="0"/>
              <a:t> </a:t>
            </a:r>
            <a:r>
              <a:rPr lang="en-US" sz="2400" dirty="0" err="1"/>
              <a:t>координационным</a:t>
            </a:r>
            <a:r>
              <a:rPr lang="en-US" sz="2400" dirty="0"/>
              <a:t> </a:t>
            </a:r>
            <a:r>
              <a:rPr lang="en-US" sz="2400" dirty="0" err="1"/>
              <a:t>по</a:t>
            </a:r>
            <a:r>
              <a:rPr lang="en-US" sz="2400" dirty="0"/>
              <a:t> </a:t>
            </a:r>
            <a:r>
              <a:rPr lang="ru-RU" sz="2400" dirty="0"/>
              <a:t>СПМРХВ</a:t>
            </a:r>
            <a:r>
              <a:rPr lang="en-US" sz="2400" dirty="0"/>
              <a:t> и </a:t>
            </a:r>
            <a:r>
              <a:rPr lang="en-US" sz="2400" dirty="0" err="1"/>
              <a:t>Стокгольмской</a:t>
            </a:r>
            <a:r>
              <a:rPr lang="en-US" sz="2400" dirty="0"/>
              <a:t> </a:t>
            </a:r>
            <a:r>
              <a:rPr lang="en-US" sz="2400" dirty="0" err="1"/>
              <a:t>конвенции</a:t>
            </a:r>
            <a:r>
              <a:rPr lang="en-US" sz="2400" dirty="0"/>
              <a:t> </a:t>
            </a:r>
            <a:r>
              <a:rPr lang="en-US" sz="2400" dirty="0" err="1"/>
              <a:t>среди</a:t>
            </a:r>
            <a:r>
              <a:rPr lang="en-US" sz="2400" dirty="0"/>
              <a:t> НПО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7030A0"/>
                </a:solidFill>
              </a:rPr>
              <a:t>член</a:t>
            </a:r>
            <a:r>
              <a:rPr lang="en-US" sz="2400" dirty="0">
                <a:solidFill>
                  <a:srgbClr val="7030A0"/>
                </a:solidFill>
              </a:rPr>
              <a:t> </a:t>
            </a:r>
            <a:r>
              <a:rPr lang="ru-RU" sz="2400" dirty="0">
                <a:solidFill>
                  <a:srgbClr val="7030A0"/>
                </a:solidFill>
              </a:rPr>
              <a:t>Национального комитета по </a:t>
            </a:r>
            <a:r>
              <a:rPr lang="ru-RU" sz="2400" dirty="0" err="1">
                <a:solidFill>
                  <a:srgbClr val="7030A0"/>
                </a:solidFill>
              </a:rPr>
              <a:t>Минаматской</a:t>
            </a:r>
            <a:r>
              <a:rPr lang="ru-RU" sz="2400" dirty="0">
                <a:solidFill>
                  <a:srgbClr val="7030A0"/>
                </a:solidFill>
              </a:rPr>
              <a:t> конвенции </a:t>
            </a:r>
          </a:p>
          <a:p>
            <a:r>
              <a:rPr lang="ru-RU" sz="2400" dirty="0">
                <a:solidFill>
                  <a:srgbClr val="7030A0"/>
                </a:solidFill>
              </a:rPr>
              <a:t>член </a:t>
            </a:r>
            <a:r>
              <a:rPr lang="en-US" sz="2400" dirty="0">
                <a:solidFill>
                  <a:srgbClr val="7030A0"/>
                </a:solidFill>
              </a:rPr>
              <a:t>ZERO MERCURY WORKING GROUP </a:t>
            </a:r>
            <a:r>
              <a:rPr lang="ru-RU" sz="2400" dirty="0"/>
              <a:t>(ZMWG)</a:t>
            </a:r>
            <a:r>
              <a:rPr lang="en-US" sz="2400" dirty="0"/>
              <a:t>, </a:t>
            </a:r>
            <a:r>
              <a:rPr lang="ru-RU" sz="2400" dirty="0"/>
              <a:t>в составе Координационной группы от ВЕКЦА  с 200</a:t>
            </a:r>
            <a:r>
              <a:rPr lang="en-US" sz="2400" dirty="0"/>
              <a:t>5</a:t>
            </a:r>
            <a:endParaRPr lang="ru-RU" sz="2400" dirty="0"/>
          </a:p>
          <a:p>
            <a:r>
              <a:rPr lang="ru-RU" sz="2400" dirty="0">
                <a:solidFill>
                  <a:srgbClr val="7030A0"/>
                </a:solidFill>
              </a:rPr>
              <a:t>член Международной сети по ликвидации СОЗ (IPEN)</a:t>
            </a:r>
            <a:r>
              <a:rPr lang="ru-RU" sz="2400" dirty="0"/>
              <a:t> с 1999</a:t>
            </a:r>
            <a:endParaRPr lang="en-US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590551"/>
            <a:ext cx="6629400" cy="828579"/>
          </a:xfrm>
        </p:spPr>
        <p:txBody>
          <a:bodyPr/>
          <a:lstStyle/>
          <a:p>
            <a:r>
              <a:rPr lang="ru-RU" sz="2400" dirty="0">
                <a:solidFill>
                  <a:srgbClr val="00B0F0"/>
                </a:solidFill>
              </a:rPr>
              <a:t>Кратко о ZMWG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47705"/>
            <a:ext cx="8229600" cy="4800600"/>
          </a:xfrm>
        </p:spPr>
        <p:txBody>
          <a:bodyPr/>
          <a:lstStyle/>
          <a:p>
            <a:r>
              <a:rPr lang="ru-RU" sz="2000" dirty="0"/>
              <a:t>Рабочая группа по нулевой ртути (ZMWG) - это международная коалиция из более чем 110 общественных организаций, из более чем 55 стран мира, созданная в 2005 году Европейским бюро по окружающей среде </a:t>
            </a:r>
            <a:r>
              <a:rPr lang="en-US" sz="2000" dirty="0"/>
              <a:t>(EEB) </a:t>
            </a:r>
            <a:r>
              <a:rPr lang="ru-RU" sz="2000" dirty="0"/>
              <a:t>и Проектом по политике в отношении ртути</a:t>
            </a:r>
            <a:r>
              <a:rPr lang="en-US" sz="2000" dirty="0"/>
              <a:t> (Mercury Policy Project)</a:t>
            </a:r>
            <a:r>
              <a:rPr lang="ru-RU" sz="2000" dirty="0"/>
              <a:t>.</a:t>
            </a:r>
          </a:p>
          <a:p>
            <a:r>
              <a:rPr lang="ru-RU" sz="2000" dirty="0"/>
              <a:t>ZMWG также тесно сотрудничает со следующими коалициями:</a:t>
            </a:r>
          </a:p>
          <a:p>
            <a:pPr lvl="1"/>
            <a:r>
              <a:rPr lang="en-US" sz="1600" dirty="0"/>
              <a:t>International POPs Elimination Network (IPEN)</a:t>
            </a:r>
          </a:p>
          <a:p>
            <a:pPr lvl="1"/>
            <a:r>
              <a:rPr lang="en-US" sz="1600" dirty="0"/>
              <a:t>Health Care Without Harm (HCWH)</a:t>
            </a:r>
          </a:p>
          <a:p>
            <a:pPr lvl="1"/>
            <a:r>
              <a:rPr lang="en-US" sz="1600" dirty="0"/>
              <a:t>Global Alliance for Incinerator Alternatives (GAIA)</a:t>
            </a:r>
          </a:p>
          <a:p>
            <a:pPr lvl="1"/>
            <a:r>
              <a:rPr lang="en-US" sz="1600" dirty="0"/>
              <a:t>Greenpeace</a:t>
            </a:r>
            <a:endParaRPr lang="ru-RU" sz="1600" dirty="0"/>
          </a:p>
          <a:p>
            <a:pPr marL="457200" lvl="1" indent="0">
              <a:buNone/>
            </a:pPr>
            <a:endParaRPr lang="en-US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61045"/>
            <a:ext cx="9144000" cy="2291456"/>
          </a:xfrm>
          <a:prstGeom prst="rect">
            <a:avLst/>
          </a:prstGeom>
        </p:spPr>
      </p:pic>
      <p:pic>
        <p:nvPicPr>
          <p:cNvPr id="6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507" y="58643"/>
            <a:ext cx="1871662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4525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078" y="457200"/>
            <a:ext cx="8382000" cy="1143000"/>
          </a:xfrm>
        </p:spPr>
        <p:txBody>
          <a:bodyPr/>
          <a:lstStyle/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Работа 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AWHHE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по содействию ратификации и осуществлению Конвенции Арменией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: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проект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ы </a:t>
            </a: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по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ртути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, с 2010 г.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8229600" cy="4724400"/>
          </a:xfrm>
        </p:spPr>
        <p:txBody>
          <a:bodyPr/>
          <a:lstStyle/>
          <a:p>
            <a:r>
              <a:rPr lang="ru-RU" sz="1600" dirty="0">
                <a:solidFill>
                  <a:srgbClr val="0070C0"/>
                </a:solidFill>
              </a:rPr>
              <a:t>Ртуть в крем</a:t>
            </a:r>
            <a:r>
              <a:rPr lang="en-US" sz="1600" dirty="0" err="1">
                <a:solidFill>
                  <a:srgbClr val="0070C0"/>
                </a:solidFill>
              </a:rPr>
              <a:t>ах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для</a:t>
            </a:r>
            <a:r>
              <a:rPr lang="ru-RU" sz="1600" dirty="0">
                <a:solidFill>
                  <a:srgbClr val="0070C0"/>
                </a:solidFill>
              </a:rPr>
              <a:t> осветления кожи в странах ВЕКЦА</a:t>
            </a:r>
            <a:r>
              <a:rPr lang="en-AU" sz="1600" dirty="0">
                <a:solidFill>
                  <a:srgbClr val="0070C0"/>
                </a:solidFill>
              </a:rPr>
              <a:t>,</a:t>
            </a:r>
            <a:r>
              <a:rPr lang="en-AU" sz="1600" dirty="0"/>
              <a:t> </a:t>
            </a:r>
            <a:r>
              <a:rPr lang="en-AU" sz="1600" dirty="0" err="1"/>
              <a:t>совместно</a:t>
            </a:r>
            <a:r>
              <a:rPr lang="en-AU" sz="1600" dirty="0"/>
              <a:t> с </a:t>
            </a:r>
            <a:r>
              <a:rPr lang="ru-RU" sz="1600" dirty="0"/>
              <a:t>Центр</a:t>
            </a:r>
            <a:r>
              <a:rPr lang="en-US" sz="1600" dirty="0" err="1"/>
              <a:t>ом</a:t>
            </a:r>
            <a:r>
              <a:rPr lang="ru-RU" sz="1600" dirty="0"/>
              <a:t> экологических решений (</a:t>
            </a:r>
            <a:r>
              <a:rPr lang="ru-RU" sz="1600" dirty="0" err="1"/>
              <a:t>Беларус</a:t>
            </a:r>
            <a:r>
              <a:rPr lang="en-US" sz="1600" dirty="0"/>
              <a:t>ь)</a:t>
            </a:r>
            <a:r>
              <a:rPr lang="ru-RU" sz="1600" dirty="0"/>
              <a:t> и </a:t>
            </a:r>
            <a:r>
              <a:rPr lang="en-US" sz="1600" dirty="0"/>
              <a:t>Г</a:t>
            </a:r>
            <a:r>
              <a:rPr lang="ru-RU" sz="1600" dirty="0" err="1"/>
              <a:t>рузинско</a:t>
            </a:r>
            <a:r>
              <a:rPr lang="en-US" sz="1600" dirty="0"/>
              <a:t>й</a:t>
            </a:r>
            <a:r>
              <a:rPr lang="ru-RU" sz="1600" dirty="0"/>
              <a:t> </a:t>
            </a:r>
            <a:r>
              <a:rPr lang="ru-RU" sz="1600" dirty="0" err="1"/>
              <a:t>ассоциаци</a:t>
            </a:r>
            <a:r>
              <a:rPr lang="en-US" sz="1600" dirty="0" err="1"/>
              <a:t>ей</a:t>
            </a:r>
            <a:r>
              <a:rPr lang="ru-RU" sz="1600" dirty="0"/>
              <a:t> экологического и биологического мониторинга</a:t>
            </a:r>
            <a:r>
              <a:rPr lang="en-US" sz="1600" dirty="0"/>
              <a:t>, (EEB/ZMWG and UNEP, 2010-2011)</a:t>
            </a:r>
            <a:r>
              <a:rPr lang="ru-RU" sz="1600" dirty="0"/>
              <a:t>; </a:t>
            </a:r>
          </a:p>
          <a:p>
            <a:r>
              <a:rPr lang="ru-RU" sz="1600" dirty="0">
                <a:solidFill>
                  <a:srgbClr val="0070C0"/>
                </a:solidFill>
              </a:rPr>
              <a:t>Биомониторинг образцов рыбы из озера Севан и повышение осведомленности в </a:t>
            </a:r>
            <a:r>
              <a:rPr lang="ru-RU" sz="1600" dirty="0" err="1">
                <a:solidFill>
                  <a:srgbClr val="0070C0"/>
                </a:solidFill>
              </a:rPr>
              <a:t>Гегаркуникской</a:t>
            </a:r>
            <a:r>
              <a:rPr lang="ru-RU" sz="1600" dirty="0">
                <a:solidFill>
                  <a:srgbClr val="0070C0"/>
                </a:solidFill>
              </a:rPr>
              <a:t> области </a:t>
            </a:r>
            <a:r>
              <a:rPr lang="ru-RU" sz="1600" dirty="0"/>
              <a:t>(</a:t>
            </a:r>
            <a:r>
              <a:rPr lang="en-US" sz="1600" dirty="0"/>
              <a:t>IPEN, </a:t>
            </a:r>
            <a:r>
              <a:rPr lang="ru-RU" sz="1600" dirty="0"/>
              <a:t>2012 г.)</a:t>
            </a:r>
            <a:endParaRPr lang="en-US" sz="1600" dirty="0"/>
          </a:p>
          <a:p>
            <a:r>
              <a:rPr lang="ru-RU" sz="1600" dirty="0">
                <a:solidFill>
                  <a:srgbClr val="0070C0"/>
                </a:solidFill>
              </a:rPr>
              <a:t>Использование LUMEX для мониторинга уровня ртути в горячих точках Армении </a:t>
            </a:r>
            <a:r>
              <a:rPr lang="en-US" sz="1600" dirty="0"/>
              <a:t>(ZMWG , 2012)</a:t>
            </a:r>
          </a:p>
          <a:p>
            <a:r>
              <a:rPr lang="ru-RU" sz="1600" dirty="0">
                <a:solidFill>
                  <a:srgbClr val="0070C0"/>
                </a:solidFill>
              </a:rPr>
              <a:t>Продукты без токсичных веществ для детей в Армении и Кыргызстане: кампания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ru-RU" sz="1600" dirty="0">
                <a:solidFill>
                  <a:srgbClr val="0070C0"/>
                </a:solidFill>
              </a:rPr>
              <a:t>поддержи </a:t>
            </a:r>
            <a:r>
              <a:rPr lang="ru-RU" sz="1600" dirty="0"/>
              <a:t>(</a:t>
            </a:r>
            <a:r>
              <a:rPr lang="en-US" sz="1600" dirty="0"/>
              <a:t>GGF </a:t>
            </a:r>
            <a:r>
              <a:rPr lang="ru-RU" sz="1600" dirty="0"/>
              <a:t>и</a:t>
            </a:r>
            <a:r>
              <a:rPr lang="en-US" sz="1600" dirty="0"/>
              <a:t> IPEN, </a:t>
            </a:r>
            <a:r>
              <a:rPr lang="ru-RU" sz="1600" dirty="0"/>
              <a:t>2010-201</a:t>
            </a:r>
            <a:r>
              <a:rPr lang="en-US" sz="1600" dirty="0"/>
              <a:t>3)</a:t>
            </a:r>
          </a:p>
          <a:p>
            <a:r>
              <a:rPr lang="ru-RU" sz="1600" dirty="0">
                <a:solidFill>
                  <a:srgbClr val="0070C0"/>
                </a:solidFill>
              </a:rPr>
              <a:t>Политический диалог с гражданским обществом о связанных с ртутью рисках </a:t>
            </a:r>
            <a:r>
              <a:rPr lang="ru-RU" sz="1600" dirty="0"/>
              <a:t>(ОБСЕ, 2013)</a:t>
            </a:r>
          </a:p>
          <a:p>
            <a:r>
              <a:rPr lang="ru-RU" sz="1600" dirty="0">
                <a:solidFill>
                  <a:srgbClr val="0070C0"/>
                </a:solidFill>
              </a:rPr>
              <a:t>Тестирование волос на содержание ртути </a:t>
            </a:r>
            <a:r>
              <a:rPr lang="en-US" sz="1600" dirty="0"/>
              <a:t>(ZMWG, 2013) </a:t>
            </a:r>
          </a:p>
          <a:p>
            <a:r>
              <a:rPr lang="ru-RU" sz="1600" dirty="0">
                <a:solidFill>
                  <a:srgbClr val="0070C0"/>
                </a:solidFill>
              </a:rPr>
              <a:t>Поэтапный отказ от ртутьсодержащих продуктов в Армении </a:t>
            </a:r>
            <a:r>
              <a:rPr lang="en-US" sz="1600" dirty="0"/>
              <a:t>(ZMWG, 2014)</a:t>
            </a:r>
          </a:p>
          <a:p>
            <a:r>
              <a:rPr lang="ru-RU" sz="1600" dirty="0">
                <a:solidFill>
                  <a:srgbClr val="0070C0"/>
                </a:solidFill>
              </a:rPr>
              <a:t>О</a:t>
            </a:r>
            <a:r>
              <a:rPr lang="en-US" sz="1600" dirty="0" err="1">
                <a:solidFill>
                  <a:srgbClr val="0070C0"/>
                </a:solidFill>
              </a:rPr>
              <a:t>бзор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ситуации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по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ртути</a:t>
            </a:r>
            <a:r>
              <a:rPr lang="en-US" sz="1600" dirty="0">
                <a:solidFill>
                  <a:srgbClr val="0070C0"/>
                </a:solidFill>
              </a:rPr>
              <a:t> в </a:t>
            </a:r>
            <a:r>
              <a:rPr lang="en-US" sz="1600" dirty="0" err="1">
                <a:solidFill>
                  <a:srgbClr val="0070C0"/>
                </a:solidFill>
              </a:rPr>
              <a:t>Армении</a:t>
            </a:r>
            <a:r>
              <a:rPr lang="ru-RU" sz="1600" dirty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</a:rPr>
              <a:t>(IPEN, 2014-2015)</a:t>
            </a:r>
          </a:p>
          <a:p>
            <a:r>
              <a:rPr lang="en-US" sz="1600" dirty="0">
                <a:solidFill>
                  <a:srgbClr val="0070C0"/>
                </a:solidFill>
              </a:rPr>
              <a:t>П</a:t>
            </a:r>
            <a:r>
              <a:rPr lang="ru-RU" sz="1600" dirty="0" err="1">
                <a:solidFill>
                  <a:srgbClr val="0070C0"/>
                </a:solidFill>
              </a:rPr>
              <a:t>овышени</a:t>
            </a:r>
            <a:r>
              <a:rPr lang="en-US" sz="1600" dirty="0">
                <a:solidFill>
                  <a:srgbClr val="0070C0"/>
                </a:solidFill>
              </a:rPr>
              <a:t>е</a:t>
            </a:r>
            <a:r>
              <a:rPr lang="ru-RU" sz="1600" dirty="0">
                <a:solidFill>
                  <a:srgbClr val="0070C0"/>
                </a:solidFill>
              </a:rPr>
              <a:t> осведомленности</a:t>
            </a:r>
            <a:r>
              <a:rPr lang="en-US" sz="1600" dirty="0">
                <a:solidFill>
                  <a:srgbClr val="0070C0"/>
                </a:solidFill>
              </a:rPr>
              <a:t> в</a:t>
            </a:r>
            <a:r>
              <a:rPr lang="ru-RU" sz="1600" dirty="0">
                <a:solidFill>
                  <a:srgbClr val="0070C0"/>
                </a:solidFill>
              </a:rPr>
              <a:t> рамках </a:t>
            </a:r>
            <a:r>
              <a:rPr lang="en-US" sz="1600" dirty="0" err="1">
                <a:solidFill>
                  <a:srgbClr val="0070C0"/>
                </a:solidFill>
              </a:rPr>
              <a:t>национального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ru-RU" sz="1600" dirty="0">
                <a:solidFill>
                  <a:srgbClr val="0070C0"/>
                </a:solidFill>
              </a:rPr>
              <a:t>проекта </a:t>
            </a:r>
            <a:r>
              <a:rPr lang="ru-RU" sz="1600" dirty="0"/>
              <a:t>ЮНИДО / ГЭФ “</a:t>
            </a:r>
            <a:r>
              <a:rPr lang="en-US" sz="1600" dirty="0" err="1"/>
              <a:t>Ртуть</a:t>
            </a:r>
            <a:r>
              <a:rPr lang="en-US" sz="1600" dirty="0"/>
              <a:t>. </a:t>
            </a:r>
            <a:r>
              <a:rPr lang="ru-RU" sz="1600" dirty="0"/>
              <a:t>Первоначальная оценка</a:t>
            </a:r>
            <a:r>
              <a:rPr lang="en-US" sz="1600" dirty="0"/>
              <a:t>” (2016-2017)</a:t>
            </a:r>
          </a:p>
          <a:p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82" y="457200"/>
            <a:ext cx="8229600" cy="1066800"/>
          </a:xfrm>
        </p:spPr>
        <p:txBody>
          <a:bodyPr/>
          <a:lstStyle/>
          <a:p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Минаматская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конвенция: наш опыт / переговоры по договору по ртути и участие в Конференциях сторон (КС) </a:t>
            </a:r>
            <a:r>
              <a:rPr lang="en-US" sz="2400" dirty="0">
                <a:hlinkClick r:id="rId3"/>
              </a:rPr>
              <a:t>http://www.mercuryconvention.org/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76800"/>
          </a:xfrm>
        </p:spPr>
        <p:txBody>
          <a:bodyPr/>
          <a:lstStyle/>
          <a:p>
            <a:r>
              <a:rPr lang="ru-RU" sz="2000" dirty="0"/>
              <a:t>AWHHE участвовала в заседаниях </a:t>
            </a:r>
            <a:r>
              <a:rPr lang="fr-FR" sz="2000" dirty="0"/>
              <a:t>Международного переговорного комитета </a:t>
            </a:r>
            <a:r>
              <a:rPr lang="ru-RU" sz="2000" dirty="0"/>
              <a:t>(МПК 1, 2, 4, 5, 7) </a:t>
            </a:r>
            <a:r>
              <a:rPr lang="fr-FR" sz="2000" dirty="0"/>
              <a:t>Глобального договора по ртути</a:t>
            </a:r>
            <a:r>
              <a:rPr lang="ru-RU" sz="2000" dirty="0"/>
              <a:t>, а также в Дипломатической конференции.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13 декабря 2017 года правительство Армении сдало на хранение свою ратификационную грамоту, став 85-й Стороной </a:t>
            </a:r>
            <a:r>
              <a:rPr lang="ru-RU" sz="2000" b="1" dirty="0" err="1">
                <a:solidFill>
                  <a:srgbClr val="FF0000"/>
                </a:solidFill>
              </a:rPr>
              <a:t>Минаматской</a:t>
            </a:r>
            <a:r>
              <a:rPr lang="ru-RU" sz="2000" b="1" dirty="0">
                <a:solidFill>
                  <a:srgbClr val="FF0000"/>
                </a:solidFill>
              </a:rPr>
              <a:t> конвенции</a:t>
            </a:r>
            <a:r>
              <a:rPr lang="en-US" sz="2000" b="1" dirty="0">
                <a:solidFill>
                  <a:srgbClr val="FF0000"/>
                </a:solidFill>
              </a:rPr>
              <a:t>.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7030A0"/>
                </a:solidFill>
              </a:rPr>
              <a:t>AWHHE участвовала в КС 1 и 2.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КС-3 состоится </a:t>
            </a:r>
          </a:p>
          <a:p>
            <a:pPr marL="400050" lvl="1" indent="0">
              <a:buNone/>
            </a:pPr>
            <a:r>
              <a:rPr lang="ru-RU" sz="2000" b="1" dirty="0">
                <a:solidFill>
                  <a:srgbClr val="7030A0"/>
                </a:solidFill>
              </a:rPr>
              <a:t>с 25 по 29 ноября</a:t>
            </a:r>
          </a:p>
          <a:p>
            <a:pPr marL="400050" lvl="1" indent="0">
              <a:buNone/>
            </a:pPr>
            <a:r>
              <a:rPr lang="ru-RU" sz="2000" b="1" dirty="0">
                <a:solidFill>
                  <a:srgbClr val="7030A0"/>
                </a:solidFill>
              </a:rPr>
              <a:t>2019 года в Женеве, Швейцария.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0" y="3775435"/>
            <a:ext cx="40640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304800" y="2209800"/>
            <a:ext cx="8839200" cy="4533900"/>
          </a:xfrm>
        </p:spPr>
        <p:txBody>
          <a:bodyPr>
            <a:normAutofit/>
          </a:bodyPr>
          <a:lstStyle/>
          <a:p>
            <a:r>
              <a:rPr lang="ru-RU" b="1" u="sng" dirty="0"/>
              <a:t>Цель</a:t>
            </a:r>
            <a:r>
              <a:rPr lang="ru-RU" dirty="0"/>
              <a:t> настоящей Конвенции заключается в охране здоровья человека и окружающей среды от антропогенных выбросов и высвобождений ртути и ее соединений.</a:t>
            </a:r>
          </a:p>
          <a:p>
            <a:endParaRPr lang="en-US" sz="1600" dirty="0"/>
          </a:p>
          <a:p>
            <a:r>
              <a:rPr lang="ru-RU" sz="1600" b="1" u="sng" dirty="0"/>
              <a:t>Положения</a:t>
            </a:r>
            <a:r>
              <a:rPr lang="ru-RU" sz="1600" b="1" dirty="0"/>
              <a:t> охватывают</a:t>
            </a:r>
            <a:r>
              <a:rPr lang="en-US" sz="1600" b="1" dirty="0"/>
              <a:t>: </a:t>
            </a:r>
            <a:r>
              <a:rPr lang="en-US" sz="1600" dirty="0"/>
              <a:t>	</a:t>
            </a:r>
            <a:r>
              <a:rPr lang="ru-RU" sz="1600" dirty="0"/>
              <a:t>поставка, торговля,</a:t>
            </a:r>
            <a:r>
              <a:rPr lang="en-US" sz="1600" dirty="0"/>
              <a:t> </a:t>
            </a:r>
            <a:r>
              <a:rPr lang="ru-RU" sz="1600" dirty="0"/>
              <a:t>продукты, процессы,</a:t>
            </a:r>
          </a:p>
          <a:p>
            <a:r>
              <a:rPr lang="ru-RU" sz="1600" dirty="0"/>
              <a:t>Кустарная мелкомасштабная добыча золота</a:t>
            </a:r>
            <a:r>
              <a:rPr lang="en-US" sz="1600" dirty="0"/>
              <a:t> (</a:t>
            </a:r>
            <a:r>
              <a:rPr lang="ru-RU" sz="1600" dirty="0"/>
              <a:t>КМДЗ</a:t>
            </a:r>
            <a:r>
              <a:rPr lang="en-US" sz="1600" dirty="0"/>
              <a:t>)</a:t>
            </a:r>
            <a:endParaRPr lang="ru-RU" sz="1600" dirty="0"/>
          </a:p>
          <a:p>
            <a:r>
              <a:rPr lang="ru-RU" sz="1600" dirty="0"/>
              <a:t>выбросы, высвобождения, склады, отходы, загрязненные участки</a:t>
            </a:r>
          </a:p>
          <a:p>
            <a:r>
              <a:rPr lang="ru-RU" sz="1600" b="1" dirty="0"/>
              <a:t>Собственный </a:t>
            </a:r>
            <a:r>
              <a:rPr lang="ru-RU" sz="1600" b="1" u="sng" dirty="0"/>
              <a:t>финансовый механизм</a:t>
            </a:r>
          </a:p>
          <a:p>
            <a:r>
              <a:rPr lang="ru-RU" sz="1600" b="1" dirty="0"/>
              <a:t>Аспекты </a:t>
            </a:r>
            <a:r>
              <a:rPr lang="ru-RU" sz="1600" b="1" u="sng" dirty="0"/>
              <a:t>здоровья</a:t>
            </a:r>
            <a:endParaRPr lang="en-US" sz="1600" b="1" u="sng" dirty="0"/>
          </a:p>
        </p:txBody>
      </p:sp>
      <p:pic>
        <p:nvPicPr>
          <p:cNvPr id="7" name="Picture 4" descr="https://pbs.twimg.com/profile_banners/701730021229117440/1456835536/1500x5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81000"/>
            <a:ext cx="6213475" cy="2071158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76600" y="1828800"/>
            <a:ext cx="2895600" cy="381000"/>
          </a:xfrm>
        </p:spPr>
        <p:txBody>
          <a:bodyPr>
            <a:noAutofit/>
          </a:bodyPr>
          <a:lstStyle/>
          <a:p>
            <a:r>
              <a:rPr lang="en-US" sz="1200" dirty="0"/>
              <a:t>www.mercuryconvention.org 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3930089"/>
            <a:ext cx="2077825" cy="2927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2085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AAD6B8C2-ABE1-4026-AE4B-700BE69D7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600075"/>
            <a:ext cx="9067800" cy="695325"/>
          </a:xfrm>
        </p:spPr>
        <p:txBody>
          <a:bodyPr/>
          <a:lstStyle/>
          <a:p>
            <a:r>
              <a:rPr lang="ru-RU" sz="2800" dirty="0"/>
              <a:t>Итоги КС 2 </a:t>
            </a:r>
            <a:r>
              <a:rPr lang="ru-RU" sz="2800" dirty="0" err="1"/>
              <a:t>Минаматской</a:t>
            </a:r>
            <a:r>
              <a:rPr lang="ru-RU" sz="2800" dirty="0"/>
              <a:t> конвенции </a:t>
            </a:r>
            <a:r>
              <a:rPr lang="en-US" sz="2800" dirty="0"/>
              <a:t>(1)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F55C7CB1-40B0-4509-8D99-4FD8BE849D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447800"/>
            <a:ext cx="9067800" cy="5257800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ru-RU" sz="2000" b="0" dirty="0"/>
              <a:t>Начат процесс разработки </a:t>
            </a:r>
            <a:r>
              <a:rPr lang="ru-RU" sz="2000" b="0" dirty="0">
                <a:solidFill>
                  <a:srgbClr val="FF0000"/>
                </a:solidFill>
              </a:rPr>
              <a:t>пороговых значений для ртутных отходов</a:t>
            </a:r>
            <a:r>
              <a:rPr lang="ru-RU" sz="2000" b="0" dirty="0"/>
              <a:t>.</a:t>
            </a:r>
          </a:p>
          <a:p>
            <a:pPr marL="342900" indent="-342900">
              <a:buFontTx/>
              <a:buChar char="-"/>
            </a:pPr>
            <a:r>
              <a:rPr lang="ru-RU" sz="2000" b="0" dirty="0"/>
              <a:t>Внесены изменения в </a:t>
            </a:r>
            <a:r>
              <a:rPr lang="ru-RU" sz="2000" b="0" dirty="0">
                <a:solidFill>
                  <a:srgbClr val="FF0000"/>
                </a:solidFill>
              </a:rPr>
              <a:t>дорожную карту оценки эффективности</a:t>
            </a:r>
            <a:r>
              <a:rPr lang="ru-RU" sz="2000" b="0" dirty="0"/>
              <a:t>, принятую на КС 1: изменен мандат экспертов и состав его членов при согласовании плана работы.</a:t>
            </a:r>
          </a:p>
          <a:p>
            <a:pPr marL="342900" indent="-342900">
              <a:buFontTx/>
              <a:buChar char="-"/>
            </a:pPr>
            <a:r>
              <a:rPr lang="ru-RU" sz="2000" b="0" dirty="0"/>
              <a:t>Приняты </a:t>
            </a:r>
            <a:r>
              <a:rPr lang="ru-RU" sz="2000" b="0" dirty="0">
                <a:solidFill>
                  <a:srgbClr val="FF0000"/>
                </a:solidFill>
              </a:rPr>
              <a:t>временные руководящие принципы хранения ртути</a:t>
            </a:r>
            <a:r>
              <a:rPr lang="ru-RU" sz="2000" b="0" dirty="0"/>
              <a:t>, которые включают ряд ключевых элементов для содействия экологически обоснованному регулированию.</a:t>
            </a:r>
          </a:p>
          <a:p>
            <a:pPr marL="342900" indent="-342900">
              <a:buFontTx/>
              <a:buChar char="-"/>
            </a:pPr>
            <a:r>
              <a:rPr lang="ru-RU" sz="2000" b="0" dirty="0"/>
              <a:t>Создан </a:t>
            </a:r>
            <a:r>
              <a:rPr lang="ru-RU" sz="2000" b="0" dirty="0">
                <a:solidFill>
                  <a:srgbClr val="FF0000"/>
                </a:solidFill>
              </a:rPr>
              <a:t>межсессионный процесс для определения соответствующих категорий точечных источников выысвобождения </a:t>
            </a:r>
            <a:r>
              <a:rPr lang="ru-RU" sz="2000" b="0" dirty="0"/>
              <a:t>ртути и ртутных соединений </a:t>
            </a:r>
            <a:r>
              <a:rPr lang="ru-RU" sz="2000" b="0"/>
              <a:t>в почву </a:t>
            </a:r>
            <a:r>
              <a:rPr lang="ru-RU" sz="2000" b="0" dirty="0"/>
              <a:t>и воду, включая создание группы технических экспертов.</a:t>
            </a:r>
          </a:p>
          <a:p>
            <a:pPr marL="342900" indent="-342900">
              <a:buFontTx/>
              <a:buChar char="-"/>
            </a:pPr>
            <a:r>
              <a:rPr lang="ru-RU" sz="2000" b="0" dirty="0"/>
              <a:t>По </a:t>
            </a:r>
            <a:r>
              <a:rPr lang="ru-RU" sz="2000" b="0" dirty="0" err="1">
                <a:solidFill>
                  <a:srgbClr val="FF0000"/>
                </a:solidFill>
              </a:rPr>
              <a:t>загрязненныи</a:t>
            </a:r>
            <a:r>
              <a:rPr lang="ru-RU" sz="2000" b="0" dirty="0">
                <a:solidFill>
                  <a:srgbClr val="FF0000"/>
                </a:solidFill>
              </a:rPr>
              <a:t> участкам</a:t>
            </a:r>
            <a:r>
              <a:rPr lang="ru-RU" sz="2000" b="0" dirty="0"/>
              <a:t>: Сторонам было предложено представить дополнительную информацию для дальнейшего дополнения и улучшения проекта руководства.</a:t>
            </a:r>
            <a:endParaRPr lang="en-GB" sz="2000" b="0" dirty="0"/>
          </a:p>
        </p:txBody>
      </p:sp>
    </p:spTree>
    <p:extLst>
      <p:ext uri="{BB962C8B-B14F-4D97-AF65-F5344CB8AC3E}">
        <p14:creationId xmlns:p14="http://schemas.microsoft.com/office/powerpoint/2010/main" val="1276898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AAD6B8C2-ABE1-4026-AE4B-700BE69D7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600075"/>
            <a:ext cx="9067800" cy="952500"/>
          </a:xfrm>
        </p:spPr>
        <p:txBody>
          <a:bodyPr/>
          <a:lstStyle/>
          <a:p>
            <a:r>
              <a:rPr lang="ru-RU" sz="2800" dirty="0"/>
              <a:t>Итоги КС 2 </a:t>
            </a:r>
            <a:r>
              <a:rPr lang="ru-RU" sz="2800" dirty="0" err="1"/>
              <a:t>Минаматской</a:t>
            </a:r>
            <a:r>
              <a:rPr lang="ru-RU" sz="2800" dirty="0"/>
              <a:t> конвенции </a:t>
            </a:r>
            <a:r>
              <a:rPr lang="en-US" sz="2800" dirty="0"/>
              <a:t>(2)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F55C7CB1-40B0-4509-8D99-4FD8BE849D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676400"/>
            <a:ext cx="9067800" cy="4229100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ru-RU" sz="2000" dirty="0"/>
              <a:t>В отношении </a:t>
            </a:r>
            <a:r>
              <a:rPr lang="ru-RU" sz="2000" dirty="0">
                <a:solidFill>
                  <a:srgbClr val="FF0000"/>
                </a:solidFill>
              </a:rPr>
              <a:t>приложений А и В</a:t>
            </a:r>
            <a:r>
              <a:rPr lang="en-US" sz="2000" dirty="0"/>
              <a:t>:</a:t>
            </a:r>
            <a:r>
              <a:rPr lang="ru-RU" sz="2000" dirty="0"/>
              <a:t> никаких конкретных решений / информации для представления - вопрос для обсуждения на КС3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rgbClr val="FF0000"/>
                </a:solidFill>
              </a:rPr>
              <a:t>Коды ГС </a:t>
            </a:r>
            <a:r>
              <a:rPr lang="ru-RU" sz="2000" dirty="0"/>
              <a:t>для продуктов с добавлением ртути</a:t>
            </a:r>
            <a:r>
              <a:rPr lang="en-US" sz="2000" dirty="0"/>
              <a:t>:</a:t>
            </a:r>
            <a:r>
              <a:rPr lang="ru-RU" sz="2000" dirty="0"/>
              <a:t> В решении содержится просьба к Секретариату предложить подходы к изменению таможенных кодов, с тем чтобы страны могли отличать продукты с добавлением ртути от продуктов, не содержащих ртуть, включая подходы для возможного согласования между странами.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rgbClr val="FF0000"/>
                </a:solidFill>
              </a:rPr>
              <a:t>Другие вопросы </a:t>
            </a:r>
            <a:r>
              <a:rPr lang="ru-RU" sz="2000" dirty="0"/>
              <a:t>- запрос дополнительной информации о создании потенциала, технической помощи и передаче технологии; а также на SIP; небольшое изменение в правилах процедуры Комитета по осуществлению и соблюдению; и решение о том, что секретариат МК будет автономным и базируется в Женеве, с особыми договоренностями с Секретариатом БРС.</a:t>
            </a:r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3170806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762000"/>
            <a:ext cx="7596416" cy="556114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КС 3: </a:t>
            </a:r>
            <a:r>
              <a:rPr lang="ru-RU" dirty="0"/>
              <a:t>Предварительная позиция </a:t>
            </a:r>
            <a:r>
              <a:rPr lang="en-US" sz="3200" cap="none" dirty="0"/>
              <a:t>ZMWG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13360" y="1318114"/>
            <a:ext cx="8778240" cy="4854086"/>
          </a:xfrm>
        </p:spPr>
        <p:txBody>
          <a:bodyPr>
            <a:no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1" cap="none" dirty="0">
                <a:solidFill>
                  <a:schemeClr val="bg2"/>
                </a:solidFill>
              </a:rPr>
              <a:t>пороговые значения</a:t>
            </a:r>
            <a:r>
              <a:rPr lang="en-US" sz="1500" b="1" cap="none" dirty="0">
                <a:solidFill>
                  <a:schemeClr val="bg2"/>
                </a:solidFill>
              </a:rPr>
              <a:t>/</a:t>
            </a:r>
            <a:r>
              <a:rPr lang="ru-RU" sz="1500" b="1" cap="none" dirty="0">
                <a:solidFill>
                  <a:schemeClr val="bg2"/>
                </a:solidFill>
              </a:rPr>
              <a:t> отходы </a:t>
            </a:r>
            <a:r>
              <a:rPr lang="en-US" sz="1500" cap="none" dirty="0"/>
              <a:t>– </a:t>
            </a:r>
            <a:r>
              <a:rPr lang="ru-RU" sz="1500" cap="none" dirty="0"/>
              <a:t>сосредоточить работу на завершении идентификации отходов категории 3, а затем на определении приоритетов и возможных подходов к разработке пороговых значений в рамках категории 3.</a:t>
            </a:r>
            <a:endParaRPr lang="en-US" sz="1500" cap="none" dirty="0"/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1" cap="none" dirty="0">
                <a:solidFill>
                  <a:schemeClr val="bg2"/>
                </a:solidFill>
              </a:rPr>
              <a:t>Оценка эффективности </a:t>
            </a:r>
            <a:r>
              <a:rPr lang="en-US" sz="1500" b="1" cap="none" dirty="0">
                <a:solidFill>
                  <a:schemeClr val="bg2"/>
                </a:solidFill>
              </a:rPr>
              <a:t>(</a:t>
            </a:r>
            <a:r>
              <a:rPr lang="ru-RU" sz="1500" b="1" cap="none" dirty="0">
                <a:solidFill>
                  <a:schemeClr val="bg2"/>
                </a:solidFill>
              </a:rPr>
              <a:t>ОЭ</a:t>
            </a:r>
            <a:r>
              <a:rPr lang="en-US" sz="1500" b="1" cap="none" dirty="0">
                <a:solidFill>
                  <a:schemeClr val="bg2"/>
                </a:solidFill>
              </a:rPr>
              <a:t>) </a:t>
            </a:r>
            <a:r>
              <a:rPr lang="en-US" sz="1500" cap="none" dirty="0"/>
              <a:t>–</a:t>
            </a:r>
            <a:r>
              <a:rPr lang="ru-RU" sz="1500" cap="none" dirty="0"/>
              <a:t> как было признано в предыдущем проекте отчета, поддержка необходимости совершенствования существующих наборов данных для создания соответствующей научной основы для ОЭ этого глобального договора, а также системы с надежным набором достоверной информации в качестве основы для индикаторов, которые будут использоваться для ОЭ ,</a:t>
            </a:r>
            <a:r>
              <a:rPr lang="en-US" sz="1500" cap="none" dirty="0"/>
              <a:t>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1" cap="none" dirty="0">
                <a:solidFill>
                  <a:schemeClr val="bg2"/>
                </a:solidFill>
              </a:rPr>
              <a:t>Рассмотрение приложений А и В </a:t>
            </a:r>
            <a:r>
              <a:rPr lang="ru-RU" sz="1500" cap="none" dirty="0"/>
              <a:t>- КС должна начать подготовительный процесс проведения необходимых пятилетних обзоров Приложений А и В, процесс должен включать наблюдателей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1" cap="none" dirty="0">
                <a:solidFill>
                  <a:schemeClr val="bg2"/>
                </a:solidFill>
              </a:rPr>
              <a:t>ГС коды </a:t>
            </a:r>
            <a:r>
              <a:rPr lang="en-US" sz="1500" cap="none" dirty="0"/>
              <a:t>–</a:t>
            </a:r>
            <a:r>
              <a:rPr lang="ru-RU" sz="1500" cap="none" dirty="0"/>
              <a:t> Факт начала этого процесса стал важным успехом для ZMWG в поддержку Глобального партнерства по ртути, так признавая критическую необходимость для Сторон определять производство, импорт и экспорт продуктов с добавлением ртути в соответствии со статьей 4. ZMWG будет продолжать поддержку процесса разработки согласованных таможенных кодов для продуктов с добавлением ртути.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1" cap="none" dirty="0">
                <a:solidFill>
                  <a:schemeClr val="bg2"/>
                </a:solidFill>
              </a:rPr>
              <a:t>Высвобождения- </a:t>
            </a:r>
            <a:r>
              <a:rPr lang="en-US" sz="1500" cap="none" dirty="0"/>
              <a:t>  </a:t>
            </a:r>
            <a:r>
              <a:rPr lang="ru-RU" sz="1500" cap="none" dirty="0"/>
              <a:t>ZMWG будет следить за процессом выявления соответствующих источников</a:t>
            </a:r>
            <a:endParaRPr lang="en-US" sz="1500" cap="none" dirty="0"/>
          </a:p>
        </p:txBody>
      </p:sp>
    </p:spTree>
    <p:extLst>
      <p:ext uri="{BB962C8B-B14F-4D97-AF65-F5344CB8AC3E}">
        <p14:creationId xmlns:p14="http://schemas.microsoft.com/office/powerpoint/2010/main" val="3350314611"/>
      </p:ext>
    </p:extLst>
  </p:cSld>
  <p:clrMapOvr>
    <a:masterClrMapping/>
  </p:clrMapOvr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ersonnalisé 3">
    <a:dk1>
      <a:srgbClr val="003D82"/>
    </a:dk1>
    <a:lt1>
      <a:sysClr val="window" lastClr="FFFFFF"/>
    </a:lt1>
    <a:dk2>
      <a:srgbClr val="373737"/>
    </a:dk2>
    <a:lt2>
      <a:srgbClr val="E7E9E7"/>
    </a:lt2>
    <a:accent1>
      <a:srgbClr val="009BDB"/>
    </a:accent1>
    <a:accent2>
      <a:srgbClr val="239D48"/>
    </a:accent2>
    <a:accent3>
      <a:srgbClr val="8EC857"/>
    </a:accent3>
    <a:accent4>
      <a:srgbClr val="C6DA4B"/>
    </a:accent4>
    <a:accent5>
      <a:srgbClr val="93B3DE"/>
    </a:accent5>
    <a:accent6>
      <a:srgbClr val="AADFEE"/>
    </a:accent6>
    <a:hlink>
      <a:srgbClr val="1A70AA"/>
    </a:hlink>
    <a:folHlink>
      <a:srgbClr val="69B648"/>
    </a:folHlink>
  </a:clrScheme>
</a:themeOverride>
</file>

<file path=ppt/theme/themeOverride2.xml><?xml version="1.0" encoding="utf-8"?>
<a:themeOverride xmlns:a="http://schemas.openxmlformats.org/drawingml/2006/main">
  <a:clrScheme name="Personnalisé 3">
    <a:dk1>
      <a:srgbClr val="003D82"/>
    </a:dk1>
    <a:lt1>
      <a:sysClr val="window" lastClr="FFFFFF"/>
    </a:lt1>
    <a:dk2>
      <a:srgbClr val="373737"/>
    </a:dk2>
    <a:lt2>
      <a:srgbClr val="E7E9E7"/>
    </a:lt2>
    <a:accent1>
      <a:srgbClr val="009BDB"/>
    </a:accent1>
    <a:accent2>
      <a:srgbClr val="239D48"/>
    </a:accent2>
    <a:accent3>
      <a:srgbClr val="8EC857"/>
    </a:accent3>
    <a:accent4>
      <a:srgbClr val="C6DA4B"/>
    </a:accent4>
    <a:accent5>
      <a:srgbClr val="93B3DE"/>
    </a:accent5>
    <a:accent6>
      <a:srgbClr val="AADFEE"/>
    </a:accent6>
    <a:hlink>
      <a:srgbClr val="1A70AA"/>
    </a:hlink>
    <a:folHlink>
      <a:srgbClr val="69B64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1823</TotalTime>
  <Words>1667</Words>
  <Application>Microsoft Office PowerPoint</Application>
  <PresentationFormat>On-screen Show (4:3)</PresentationFormat>
  <Paragraphs>119</Paragraphs>
  <Slides>16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Arial Black</vt:lpstr>
      <vt:lpstr>Calibri</vt:lpstr>
      <vt:lpstr>Nunito</vt:lpstr>
      <vt:lpstr>Open Sans</vt:lpstr>
      <vt:lpstr>Sylfaen</vt:lpstr>
      <vt:lpstr>Times Armenian</vt:lpstr>
      <vt:lpstr>Times New Roman</vt:lpstr>
      <vt:lpstr>Wingdings</vt:lpstr>
      <vt:lpstr>Pixel</vt:lpstr>
      <vt:lpstr>  Минаматская конвенция о ртути: основные достижения и участие  неправительственных организаций  </vt:lpstr>
      <vt:lpstr>НПО AWHHE: КРАТКО О НАС</vt:lpstr>
      <vt:lpstr>Кратко о ZMWG</vt:lpstr>
      <vt:lpstr>Работа AWHHE по содействию ратификации и осуществлению Конвенции Арменией: проекты по ртути, с 2010 г.</vt:lpstr>
      <vt:lpstr>Минаматская конвенция: наш опыт / переговоры по договору по ртути и участие в Конференциях сторон (КС) http://www.mercuryconvention.org/</vt:lpstr>
      <vt:lpstr>www.mercuryconvention.org </vt:lpstr>
      <vt:lpstr>Итоги КС 2 Минаматской конвенции (1)</vt:lpstr>
      <vt:lpstr>Итоги КС 2 Минаматской конвенции (2)</vt:lpstr>
      <vt:lpstr>КС 3: Предварительная позиция ZMWG</vt:lpstr>
      <vt:lpstr>Полевые проекты ZMWG по осуществлению Конвенции</vt:lpstr>
      <vt:lpstr>Проекты в регионе векца</vt:lpstr>
      <vt:lpstr>Идеи для будущих проектов</vt:lpstr>
      <vt:lpstr>PowerPoint Presentation</vt:lpstr>
      <vt:lpstr>Правительства и НПО, возможно, пожелают рассмотреть следующие шаги контрольного списка :</vt:lpstr>
      <vt:lpstr>ZMWG поддержка проектов НПО по всему миру</vt:lpstr>
      <vt:lpstr>PowerPoint Presentation</vt:lpstr>
    </vt:vector>
  </TitlesOfParts>
  <Company>Ok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Fine User</dc:creator>
  <cp:lastModifiedBy>HEJSupport</cp:lastModifiedBy>
  <cp:revision>393</cp:revision>
  <cp:lastPrinted>1601-01-01T00:00:00Z</cp:lastPrinted>
  <dcterms:created xsi:type="dcterms:W3CDTF">2009-12-09T07:45:36Z</dcterms:created>
  <dcterms:modified xsi:type="dcterms:W3CDTF">2019-08-19T07:33:30Z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TC010690541033</vt:lpwstr>
  </property>
</Properties>
</file>