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5" r:id="rId11"/>
    <p:sldId id="275" r:id="rId12"/>
    <p:sldId id="266" r:id="rId13"/>
    <p:sldId id="267" r:id="rId14"/>
    <p:sldId id="268" r:id="rId15"/>
    <p:sldId id="269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55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569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63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528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53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53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90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78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774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364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592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4E40E-4A10-470D-9E1F-20EC0F690C48}" type="datetimeFigureOut">
              <a:rPr lang="en-CA" smtClean="0"/>
              <a:t>13/08/2019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A82F6C9-3590-4E8F-B19D-1B9BEDEB002A}" type="slidenum">
              <a:rPr lang="en-CA" smtClean="0"/>
              <a:t>‹#›</a:t>
            </a:fld>
            <a:endParaRPr lang="en-CA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15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926BB-86FA-484D-847B-CBC5E066D2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br>
              <a:rPr lang="en-CA" sz="1400" dirty="0"/>
            </a:br>
            <a:r>
              <a:rPr lang="ru-RU" sz="3200" b="1" dirty="0"/>
              <a:t>Результаты Конференций Сторон (КС) </a:t>
            </a:r>
            <a:br>
              <a:rPr lang="ru-RU" sz="3200" b="1" dirty="0"/>
            </a:br>
            <a:r>
              <a:rPr lang="ru-RU" sz="3200" b="1" dirty="0"/>
              <a:t>Стокгольмской, Базельской и Роттердамской конвенций  2019 г.</a:t>
            </a:r>
            <a:br>
              <a:rPr lang="en-CA" sz="3200" dirty="0"/>
            </a:br>
            <a:br>
              <a:rPr lang="en-CA" sz="3200" dirty="0"/>
            </a:br>
            <a:endParaRPr lang="en-CA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E58F7B-0C5F-421B-8120-0AC952927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1802796"/>
          </a:xfrm>
        </p:spPr>
        <p:txBody>
          <a:bodyPr>
            <a:normAutofit fontScale="77500" lnSpcReduction="20000"/>
          </a:bodyPr>
          <a:lstStyle/>
          <a:p>
            <a:r>
              <a:rPr lang="ru-RU" sz="2900" b="1" dirty="0"/>
              <a:t>Презентация </a:t>
            </a:r>
          </a:p>
          <a:p>
            <a:r>
              <a:rPr lang="ru-RU" sz="2200" dirty="0"/>
              <a:t>Международной сети НПО по ликвидации загрязнителей</a:t>
            </a:r>
          </a:p>
          <a:p>
            <a:r>
              <a:rPr lang="ru-RU" sz="2200" dirty="0"/>
              <a:t>и Центра «Эко-Согласие»</a:t>
            </a:r>
            <a:endParaRPr lang="en-CA" sz="2200" dirty="0"/>
          </a:p>
          <a:p>
            <a:r>
              <a:rPr lang="ru-RU" sz="2200" b="1" dirty="0"/>
              <a:t>Ольга Сперанская</a:t>
            </a:r>
            <a:endParaRPr lang="en-CA" sz="2200" b="1" dirty="0"/>
          </a:p>
          <a:p>
            <a:endParaRPr lang="en-CA" sz="2200" b="1" dirty="0"/>
          </a:p>
          <a:p>
            <a:endParaRPr lang="en-CA" sz="2200" dirty="0"/>
          </a:p>
          <a:p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325D07-05FF-4917-974D-36B2B563F09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943" y="0"/>
            <a:ext cx="1603057" cy="171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1\AppData\Local\Temp\IPEN logo.jpg">
            <a:extLst>
              <a:ext uri="{FF2B5EF4-FFF2-40B4-BE49-F238E27FC236}">
                <a16:creationId xmlns:a16="http://schemas.microsoft.com/office/drawing/2014/main" id="{45C8044D-E684-4488-B070-9739CFC86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986280" cy="149352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86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40DD8-E8E1-4C6B-B990-088A294D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Базельская конвенция: Дополнения по пластиковым отходам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2EFAD-DFFA-41DD-8845-DACDE17B3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• Стороны на основе консенсуса договорились внести дополнения в три приложения для усиления контроля за трансграничным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 перемещением пластиковых отходов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• </a:t>
            </a:r>
            <a:r>
              <a:rPr lang="ru-RU" b="1" dirty="0"/>
              <a:t>Дополнение к Приложению II</a:t>
            </a:r>
            <a:r>
              <a:rPr lang="ru-RU" dirty="0"/>
              <a:t> вводит под действие Конвенции пластиковые отходы, не подлежащие переработке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• </a:t>
            </a:r>
            <a:r>
              <a:rPr lang="ru-RU" b="1" dirty="0"/>
              <a:t>Дополнение к Приложению VIII</a:t>
            </a:r>
            <a:r>
              <a:rPr lang="ru-RU" dirty="0"/>
              <a:t> уточняет применимость Конвенции к опасным пластиковым отходам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• </a:t>
            </a:r>
            <a:r>
              <a:rPr lang="ru-RU" b="1" dirty="0"/>
              <a:t>Дополнение к Приложению IX</a:t>
            </a:r>
            <a:r>
              <a:rPr lang="ru-RU" dirty="0"/>
              <a:t> уточняет, какие пластиковые отходы исключаются из-под контроля Конвенции, то есть являются незагрязненными пластиковыми отходами, подлежащими переработке </a:t>
            </a:r>
            <a:r>
              <a:rPr lang="en-CA" dirty="0"/>
              <a:t>(</a:t>
            </a:r>
            <a:r>
              <a:rPr lang="ru-RU" dirty="0"/>
              <a:t>к ним относятся, например, отходы, состоящие из одного негалогенированного полимера, или</a:t>
            </a:r>
            <a:r>
              <a:rPr lang="en-CA" dirty="0"/>
              <a:t> </a:t>
            </a:r>
            <a:r>
              <a:rPr lang="ru-RU" dirty="0"/>
              <a:t>эпоксидные смолы, алкидные смолы, т.д.)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• Принятые дополнения дают позитивный эффект для окружающей среды за счет контроля (сокращения) экспорта пластиковых отходов, не подлежащих переработке, в страны, которые не обладают возможностями для должного обращения с ними.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Для экспорта смешанных или загрязненных не подлежащих переработке пластиковых отходов страна-экспортер должна получить преварительно обоснованное согласие от страны – импортера до того, как будет осуществлен экспорт отходов. При этом страна-импортер должна обеспечить безопасную ликвидацию таких отходов в стучае их импорта.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• Эти дополнения вступят в силу с 1 января 2021 г.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Страны приступили к раннему осуществлению принятых поправок: Филиппины, Малазия</a:t>
            </a:r>
            <a:r>
              <a:rPr lang="en-CA" dirty="0"/>
              <a:t>, </a:t>
            </a:r>
            <a:r>
              <a:rPr lang="ru-RU" dirty="0"/>
              <a:t>Комбоджа, Таиланд</a:t>
            </a:r>
          </a:p>
          <a:p>
            <a:pPr marL="0" indent="0">
              <a:buNone/>
            </a:pP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endParaRPr lang="en-CA" dirty="0"/>
          </a:p>
        </p:txBody>
      </p:sp>
      <p:pic>
        <p:nvPicPr>
          <p:cNvPr id="5" name="Picture 4" descr="A group of people holding a sign posing for the camera&#10;&#10;Description automatically generated">
            <a:extLst>
              <a:ext uri="{FF2B5EF4-FFF2-40B4-BE49-F238E27FC236}">
                <a16:creationId xmlns:a16="http://schemas.microsoft.com/office/drawing/2014/main" id="{90330BFC-6C02-4983-A399-52BCC1609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758" y="-99436"/>
            <a:ext cx="1825241" cy="273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70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BADD8-5E69-431A-82F0-8DD1DB84D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867037"/>
            <a:ext cx="9603275" cy="1049235"/>
          </a:xfrm>
        </p:spPr>
        <p:txBody>
          <a:bodyPr/>
          <a:lstStyle/>
          <a:p>
            <a:r>
              <a:rPr lang="ru-RU" b="1" dirty="0"/>
              <a:t>Возможности для продвижения выполнения Базельских поправок в странах</a:t>
            </a:r>
            <a:endParaRPr lang="en-CA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F885C-8E08-47EF-B7ED-4A73FB81F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Это тема отдельного вебинара, на котором мы расскажем, каким образом неправительственные организации могут продвигать принятие поправок по пластику к Базельской конвенции.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5765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1A12D-E798-43B9-9EC7-AEBA8FE9E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Базельская конвенция: Партнерство по пластиковым отходам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C575A-F728-4E2D-8286-D56CFE355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130032"/>
            <a:ext cx="9603275" cy="345061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• Стороны создали частно-государственное </a:t>
            </a:r>
            <a:r>
              <a:rPr lang="ru-RU" b="1" dirty="0"/>
              <a:t>партнерство по пластиковым отходам</a:t>
            </a:r>
            <a:r>
              <a:rPr lang="ru-RU" dirty="0"/>
              <a:t> </a:t>
            </a:r>
            <a:endParaRPr lang="en-CA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• Цель: Улучшать и продвигать экологически обоснованное обращение с пластиковыми отходами на национальном уровне и предотвращать/минимизировать их образование, чтобы значительно сократить сброс  пластиковых отходов в окружающую среду </a:t>
            </a:r>
            <a:endParaRPr lang="en-CA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• Членство: Открыто для Сторон Конвенции и других заинтересованных сторон, включая организации, занимающиеся предотвращением, минимизацией и обращением с пластиковыми отходами. Сторонам и другим предлагается назначить членов до 31 августа 2019 г. </a:t>
            </a:r>
            <a:endParaRPr lang="en-CA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• Охват: Все пластиковые отходы, которые удаляются на национальном уровне, а также экспортируются, в том числе, с целью ликвидации </a:t>
            </a:r>
            <a:endParaRPr lang="en-CA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• Общие задачи: Сбор информации, анализ перемещений пластика, пилотные проекты, распространение знаний, информационные кампании и укрепление потенциала</a:t>
            </a:r>
            <a:endParaRPr lang="en-CA" dirty="0"/>
          </a:p>
          <a:p>
            <a:pPr>
              <a:buFont typeface="Wingdings" panose="05000000000000000000" pitchFamily="2" charset="2"/>
              <a:buChar char="v"/>
            </a:pP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83526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8D6C8-DA34-4071-A0AC-D7E73846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Базельская конвенция: Технические руководящие принципы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C3ACF-4451-4B12-A25C-79AF46976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2015732"/>
            <a:ext cx="10664329" cy="384214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/>
              <a:t>Технические руководящие принципы по ртутным отходам (2015)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• Будет создана рабочая группа с приглашенными членами от Сторон и других (включая заинтересованные стороны). Назначения до 31 августа 2019 г. </a:t>
            </a:r>
            <a:endParaRPr lang="en-CA" dirty="0"/>
          </a:p>
          <a:p>
            <a:pPr marL="0" indent="0">
              <a:buNone/>
            </a:pPr>
            <a:r>
              <a:rPr lang="ru-RU" b="1" dirty="0"/>
              <a:t>Технические руководящие принципы по пластиковым отходам (2002)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• Будет создана рабочая группа с приглашенными членами от Сторон и других (включая заинтересованные стороны). Назначения до 31 августа 2019 г.  </a:t>
            </a:r>
            <a:endParaRPr lang="en-CA" dirty="0"/>
          </a:p>
          <a:p>
            <a:pPr marL="0" indent="0">
              <a:buNone/>
            </a:pPr>
            <a:r>
              <a:rPr lang="ru-RU" b="1" dirty="0"/>
              <a:t>Технические руководящие принципы по размещению на свалках (D5) и по сжиганию (D10)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• Канада и Аргентина возглавили дискуссии по прогрессу в связи с этими руководящими принципами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• Технические руководящие принципы по сжиганию теперь включают R1 (использование отходов в качестве топлива)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• Предлагается подавать дальнейшие комментарии до 18 октября 2019 г. Принятие этих технических руководящих принципов должно произойти на КС- 15. </a:t>
            </a:r>
            <a:endParaRPr lang="en-CA" dirty="0"/>
          </a:p>
          <a:p>
            <a:pPr marL="0" indent="0">
              <a:buNone/>
            </a:pPr>
            <a:r>
              <a:rPr lang="ru-RU" b="1" dirty="0"/>
              <a:t>Технические руководящие принципы по электронным отходам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• Приняты на промежуточной основе. Будет проводиться дальнейшая работа по разграничению между отходами и не являющимися отходами изделиями, в частности для бывшего в употреблении оборудования, направляемого для диагностики неисправностей или для ремонта и/или для восстановления с целью вторичного использования, или для дальнейшего использования первоначальным пользователем по его прямому назначению. 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99997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D2733-BA43-446A-87BD-0672FC87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Базельская конвенция: Технические </a:t>
            </a:r>
            <a:br>
              <a:rPr lang="ru-RU" b="1" dirty="0"/>
            </a:br>
            <a:r>
              <a:rPr lang="ru-RU" b="1" dirty="0"/>
              <a:t>руководящие принципы по отходам СОЗ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838DA-7100-43BE-A233-9D97D5528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015732"/>
            <a:ext cx="11054854" cy="3450613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</a:t>
            </a:r>
            <a:r>
              <a:rPr lang="ru-RU" b="1" dirty="0"/>
              <a:t>Технические руководящие принципы по отходам СОЗ</a:t>
            </a:r>
            <a:r>
              <a:rPr lang="ru-RU" dirty="0"/>
              <a:t> были разработаны Базельской конвенцией для обращения с СОЗ, перечисленными в Стокгольмской конвенции. Они дают руководящие указания по экологически обоснованному обращению с отходами СОЗ, в том числе по технологиям их уничтожения. В них также определяются показатели низкого содержания для СОЗ, перечисленных в Стокгольмской конвенции.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На КС14 были приняты пять технических руководящих принципов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Общие технические руководящие принципы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Хлорированные парафины с короткой цепью (ХПКЦ)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Полибромированные дифениловые эфиры (ПБДЭ, включая декаБДЭ)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Гексахлорбутадиен (ГХБД) - обновление для удаления информации о непредумышленном образовании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• Непредумышленно производимые СОЗ - обновление для включения ГХБД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</a:t>
            </a:r>
            <a:r>
              <a:rPr lang="ru-RU" b="1" dirty="0"/>
              <a:t>Показатели низкого содержания СОЗ</a:t>
            </a:r>
            <a:r>
              <a:rPr lang="ru-RU" dirty="0"/>
              <a:t> не были согласованы для декаБДЭ и ХПКЦ. Будет проводиться дальнейшая работа по этому вопросу и по включению новых СОЗ в списки. </a:t>
            </a:r>
            <a:endParaRPr lang="en-CA" dirty="0"/>
          </a:p>
          <a:p>
            <a:endParaRPr lang="en-CA" dirty="0"/>
          </a:p>
        </p:txBody>
      </p:sp>
      <p:pic>
        <p:nvPicPr>
          <p:cNvPr id="5" name="Picture 4" descr="A picture containing outdoor, sky, ground, tree&#10;&#10;Description automatically generated">
            <a:extLst>
              <a:ext uri="{FF2B5EF4-FFF2-40B4-BE49-F238E27FC236}">
                <a16:creationId xmlns:a16="http://schemas.microsoft.com/office/drawing/2014/main" id="{A2F2A0E1-A675-4D2B-B875-3181CBD84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441" y="0"/>
            <a:ext cx="1647559" cy="247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67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D91D8-EB58-4843-A7FE-9B7CD1371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Роттердамская конвенция: Включение в списки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67F83-F0A7-4F33-A0D1-74EE3945B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На КС9 в списки включили только два из семи химических веществ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</a:t>
            </a:r>
            <a:r>
              <a:rPr lang="ru-RU" b="1" dirty="0"/>
              <a:t>Форат</a:t>
            </a:r>
            <a:r>
              <a:rPr lang="ru-RU" dirty="0"/>
              <a:t> (пестицид) и </a:t>
            </a:r>
            <a:r>
              <a:rPr lang="ru-RU" b="1" dirty="0"/>
              <a:t>ГБЦД</a:t>
            </a:r>
            <a:r>
              <a:rPr lang="ru-RU" dirty="0"/>
              <a:t> (промышленное химическое вещество) включили в список Приложения III, что распространяет на них процедуру предварительного обоснованного согласия (ПОС)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Россия укажет  “условное согласие” для импорта в соответствии с процедурой ПОС; эти условия обеспечат, что любой импорт будет соответствовать внутренним требованиям России для фората и ГБЦД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Форат включен в список для экспортного контроля, что распространяет на его экспорт требования регламентов по экспорту веществ из списка для экспортного контроля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Не было достигнуто консенсуса относительно включения в списки ацетохлора, карбосульфана, фентиона, параквата и хризотилового асбеста. Они будут направлены для рассмотрения на следующей КС </a:t>
            </a:r>
            <a:endParaRPr lang="en-CA" dirty="0"/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 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90239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08C87-3360-4B26-B999-5F096CBC7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Роттердамская конвенция: Соблюдение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3A684-9E78-4FAD-9E66-4BA9FEBFF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Через более чем 15 лет после вступления Конвенции в силу, были наконец приняты процедуры соблюдения (требуемые в соответствии со Статьей 17 Конвенции)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Стороны не могли достигнуть консенсуса и согласились путем голосования принять процедуру соблюдения в новом Приложении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Эти те же процедуры, что и обсуждавшиеся ранее на КС-7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Комитет по соблюдению будет создан на КС- 10 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83853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6EAA0-52DE-4F20-81F7-CEBF2E3C4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Доклады и документы совещаний КС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46A08-09D3-48A3-9D28-A83236E94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Секретариат разместит доклады о совещаниях на сайте: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 http://www.brsmeas.org/2019COPs/MeetingDocuments/tabid/7832/language/en-US/Default.aspx 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98728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4E8FD-D5A5-43CF-BB00-F127EF8DD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67B44-5659-4536-9851-203AC4BA3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За дополнительной информацией, пожалуйста, обращайтесь к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ru-RU" dirty="0"/>
              <a:t>Ольге Сперанской, Старшему советнику </a:t>
            </a:r>
            <a:r>
              <a:rPr lang="en-CA" dirty="0"/>
              <a:t>IPEN</a:t>
            </a:r>
            <a:r>
              <a:rPr lang="ru-RU" dirty="0"/>
              <a:t> и Руководителю Программы по химической безопасности Центра «Эко-Согласие» по электронной почте:</a:t>
            </a:r>
          </a:p>
          <a:p>
            <a:pPr marL="0" indent="0">
              <a:buNone/>
            </a:pPr>
            <a:r>
              <a:rPr lang="en-CA" dirty="0"/>
              <a:t>speransk2004@mail</a:t>
            </a:r>
            <a:r>
              <a:rPr lang="ru-RU" dirty="0"/>
              <a:t>.</a:t>
            </a:r>
            <a:r>
              <a:rPr lang="en-CA" dirty="0" err="1"/>
              <a:t>ru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47373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92D9E-E78B-49ED-920F-8A49B2B5D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BC9F5-45F6-4E2C-9000-76C6DF449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Цель презентации - проинформировать о результатах трех последовательных совещаний Конференций Сторон (КС) Стокгольмской конвенции (СК-КС9), Базельской конвенции (БК-КС14) и Роттердамской конвенции (РК-КС9), которые проходили в период с 29 апреля по 10 мая в Женеве (Швейцария).</a:t>
            </a:r>
            <a:r>
              <a:rPr lang="en-CA" dirty="0">
                <a:effectLst/>
              </a:rPr>
              <a:t> </a:t>
            </a:r>
            <a:r>
              <a:rPr lang="ru-RU" dirty="0"/>
              <a:t> </a:t>
            </a:r>
            <a:endParaRPr lang="en-CA" dirty="0"/>
          </a:p>
          <a:p>
            <a:r>
              <a:rPr lang="ru-RU" dirty="0"/>
              <a:t>В конференции принимали участие представители </a:t>
            </a:r>
            <a:r>
              <a:rPr lang="ru-RU"/>
              <a:t>180 стран, включая страны ВЕКЦА, </a:t>
            </a:r>
            <a:r>
              <a:rPr lang="ru-RU" dirty="0"/>
              <a:t>а также организации гражданского общества, межправительственные организации </a:t>
            </a:r>
            <a:r>
              <a:rPr lang="ru-RU"/>
              <a:t>и частный сектор.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69158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0BC76-F830-4F81-B788-323A8E12E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Конвенции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D9B-56D3-4B84-A189-0F5EA7624D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Стокгольмская конвенция о стойких органических загрязнителях (СОЗ) </a:t>
            </a:r>
            <a:r>
              <a:rPr lang="ru-RU" dirty="0"/>
              <a:t>- 182 Стороны</a:t>
            </a:r>
            <a:r>
              <a:rPr lang="ru-RU" b="1" dirty="0"/>
              <a:t>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Глобальное соглашение с целью защиты здоровья человека и окружающей среды от химических веществ, которые отличаются стойкостью, склонностью к биоаккумуляции, токсичностью для окружающей среды и/или для человека и которые способны переноситься на большие расстояния с последующим накоплением в удаленных регионах, включая Арктику </a:t>
            </a:r>
            <a:endParaRPr lang="en-CA" dirty="0"/>
          </a:p>
          <a:p>
            <a:r>
              <a:rPr lang="ru-RU" b="1" dirty="0"/>
              <a:t>Базельская конвенция о контроле за трансграничной перевозкой опасных отходов и их удалением </a:t>
            </a:r>
            <a:r>
              <a:rPr lang="ru-RU" dirty="0"/>
              <a:t>- 187 Сторон</a:t>
            </a:r>
            <a:r>
              <a:rPr lang="ru-RU" b="1" dirty="0"/>
              <a:t>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Глобальное соглашение с целью защиты здоровья человека и окружающей среды от негативных воздействий, вызываемый обращением, трансграничным перемещением и удалением опасных и других отходов. </a:t>
            </a:r>
            <a:endParaRPr lang="en-CA" dirty="0"/>
          </a:p>
          <a:p>
            <a:r>
              <a:rPr lang="ru-RU" b="1" dirty="0"/>
              <a:t>Роттердамская конвенция о процедуре предварительного обоснованного согласия в отношении отдельных опасных химических веществ и пестицидов в международной торговле - </a:t>
            </a:r>
            <a:r>
              <a:rPr lang="ru-RU" dirty="0"/>
              <a:t>161 Сторона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Глобальное соглашение с целью продвижения совместной ответственности в международной торговле отдельными опасными веществами для защиты здоровья человека и окружающей среды, и для содействия экологически обоснованному применению таких опасных химических веществ за счет облегчения обмена информацией между странами экспортерами и странами импортерами на основе процедуры ПОС (предварительно обоснованнго согласия).  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07926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601AD-545C-4276-A764-D4A6BE2EB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Обзор результатов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79D34-6C83-435D-96DD-2F02819986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Стокгольмская конвенция (СК-КС9) </a:t>
            </a:r>
            <a:endParaRPr lang="en-CA" b="1" dirty="0"/>
          </a:p>
          <a:p>
            <a:pPr marL="0" indent="0">
              <a:buNone/>
            </a:pPr>
            <a:r>
              <a:rPr lang="ru-RU" dirty="0"/>
              <a:t>Включение веществ в списки и внесение дополнений в существующие списки </a:t>
            </a:r>
            <a:endParaRPr lang="en-CA" dirty="0"/>
          </a:p>
          <a:p>
            <a:r>
              <a:rPr lang="ru-RU" b="1" dirty="0"/>
              <a:t>Базельская конвенция (БК-КС14) </a:t>
            </a:r>
            <a:endParaRPr lang="en-CA" b="1" dirty="0"/>
          </a:p>
          <a:p>
            <a:pPr marL="0" indent="0">
              <a:buNone/>
            </a:pPr>
            <a:r>
              <a:rPr lang="ru-RU" dirty="0"/>
              <a:t>Дополнения по пластиковым отходам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Партнерство по пластиковым отходам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Технические руководящие принципы </a:t>
            </a:r>
            <a:endParaRPr lang="en-CA" dirty="0"/>
          </a:p>
          <a:p>
            <a:r>
              <a:rPr lang="ru-RU" b="1" dirty="0"/>
              <a:t>Роттердамская конвенция (РК-КС9) </a:t>
            </a:r>
            <a:endParaRPr lang="en-CA" b="1" dirty="0"/>
          </a:p>
          <a:p>
            <a:pPr marL="0" lvl="0" indent="0">
              <a:buNone/>
            </a:pPr>
            <a:r>
              <a:rPr lang="ru-RU" dirty="0"/>
              <a:t>Включение веществ в списки </a:t>
            </a:r>
            <a:endParaRPr lang="en-CA" dirty="0"/>
          </a:p>
          <a:p>
            <a:pPr marL="0" lvl="0" indent="0">
              <a:buNone/>
            </a:pPr>
            <a:r>
              <a:rPr lang="ru-RU" dirty="0"/>
              <a:t>Эффективность </a:t>
            </a:r>
            <a:endParaRPr lang="en-CA" dirty="0"/>
          </a:p>
          <a:p>
            <a:pPr marL="0" lvl="0" indent="0">
              <a:buNone/>
            </a:pPr>
            <a:r>
              <a:rPr lang="ru-RU" dirty="0"/>
              <a:t>Механизм соблюдения 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3746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6E531-4AF9-44E5-A62B-5A5478C5F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Стокгольмская конвенция: Новые включения в списки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FF689-82A3-4625-95D9-8FD1C081A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b="1" dirty="0"/>
              <a:t>ПФОК</a:t>
            </a:r>
            <a:r>
              <a:rPr lang="ru-RU" dirty="0"/>
              <a:t> </a:t>
            </a:r>
            <a:r>
              <a:rPr lang="en-CA" dirty="0"/>
              <a:t>(</a:t>
            </a:r>
            <a:r>
              <a:rPr lang="ru-RU" dirty="0"/>
              <a:t>перфтороктановая кислота </a:t>
            </a:r>
            <a:r>
              <a:rPr lang="en-CA" dirty="0"/>
              <a:t>) </a:t>
            </a:r>
            <a:r>
              <a:rPr lang="ru-RU" dirty="0"/>
              <a:t>была включена в список Приложения A (ликвидация) с ограниченными по времени исключениями (см. подробнее на слайдах 6-7) </a:t>
            </a:r>
          </a:p>
          <a:p>
            <a:pPr marL="0" indent="0">
              <a:buNone/>
            </a:pPr>
            <a:endParaRPr lang="en-CA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/>
              <a:t>Дикофол</a:t>
            </a:r>
            <a:r>
              <a:rPr lang="ru-RU" dirty="0"/>
              <a:t> был включен в список Приложения A (ликвидация) Стокгольмской конвенции без исключений </a:t>
            </a:r>
            <a:endParaRPr lang="en-CA" dirty="0"/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 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6956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567DF-5DC1-4DD4-A8D3-4542A52C9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365761"/>
            <a:ext cx="9603275" cy="82486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Стокгольмская конвенция: ограниченные по времени исключения для ПФОК</a:t>
            </a:r>
            <a:r>
              <a:rPr lang="ru-RU" dirty="0"/>
              <a:t>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06DB0-5B77-452E-AC23-1C9D980A6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619250"/>
            <a:ext cx="12125324" cy="440563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000" b="1" dirty="0"/>
              <a:t>(a) На пять лет: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I. Фотолитография или процессы травления в производстве полупроводников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II. Фотографические покрытия, которые наносят на пленки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III. Текстильные изделия с масло- и водоотталкивающими свойствами для защиты работников от опасных жидкостей, создающих риски для их здоровья и безопасности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IV. Инвазивные и имплантируемые медицинские изделия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V. Пены для пожаротушения для пожаров класса B в установленных системах (см. слайд 7)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VI. Производство политетрафторэтилена (ПТФЭ) и поливинилидена (ПВД) для производства высокоэффективных, коррозионностойких  мембран газовых фильтров, мембран водных фильтров и мембран для медицинских текстильных изделий, промышленного утилизационного теплообменного оборудования, промышленных уплотнителей, способных предотвращать утечку летучих органических соединений и пылевидных частиц размером менее 2,5 мкм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VII. Производство полифторэтилена пропилена (FEP) для изготовления высоковольтных электрических проводов и кабелей для передачи энергии </a:t>
            </a:r>
            <a:endParaRPr lang="en-CA" sz="30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3000" dirty="0"/>
              <a:t>VIII. Производство фторэластомеров для изготовления кольцевых уплотнителей, клиновидных ремней и пластиковых деталей для внутренней отделки автомобилей </a:t>
            </a:r>
            <a:endParaRPr lang="en-CA" sz="3000" dirty="0"/>
          </a:p>
          <a:p>
            <a:pPr marL="0" indent="0">
              <a:buNone/>
            </a:pPr>
            <a:endParaRPr lang="ru-RU" sz="3000" dirty="0"/>
          </a:p>
          <a:p>
            <a:pPr marL="0" indent="0">
              <a:buNone/>
            </a:pPr>
            <a:r>
              <a:rPr lang="ru-RU" sz="3000" dirty="0"/>
              <a:t>(b) </a:t>
            </a:r>
            <a:r>
              <a:rPr lang="ru-RU" sz="3000" b="1" dirty="0"/>
              <a:t>До 2036 г. </a:t>
            </a:r>
            <a:r>
              <a:rPr lang="ru-RU" sz="3000" dirty="0"/>
              <a:t>- для производства йодоперфторэтила (ЙПФЭ), производства бромоперфторэтила (БПФЭ) для целей производства фармацевтических препаратов. Подлежит пересмотру на КС13, а также на каждом последующем регулярном совещании КС.  </a:t>
            </a:r>
            <a:endParaRPr lang="en-CA" sz="30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83044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9DC7C-6B6C-4A10-AFE1-5F26BBB63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Стокгольмская конвенция: ПФОК в пенах для пожаротушения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A8955-7C28-4E9B-8173-8D1827A407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Добавили несколько условий для ограниченного по времени исключения для применения ПФОК  в пенах для пожаротушения: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a) Никакого нового производства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b) Импорт или экспорт содержащих ПФОК пен для пожаротушения допустим только с целью их экологически обоснованного удаления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c) Не применять содержащие ПФОК пены для пожаротушения в учебно-тренировочных целях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d) Не применять содержащие ПФОК пены для пожаротушения на испытаниях, за исключением ситуаций, когда все выбросы изолируются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e) К концу </a:t>
            </a:r>
            <a:r>
              <a:rPr lang="ru-RU" b="1" dirty="0"/>
              <a:t>2022 г</a:t>
            </a:r>
            <a:r>
              <a:rPr lang="ru-RU" dirty="0"/>
              <a:t>., если для этого имеется потенциал, но не позднее </a:t>
            </a:r>
            <a:r>
              <a:rPr lang="ru-RU" b="1" dirty="0"/>
              <a:t>2025 г.</a:t>
            </a:r>
            <a:r>
              <a:rPr lang="ru-RU" dirty="0"/>
              <a:t>, ограничить применение содержащих ПФОК пен для пожаротушения только объектами, где все выбросы  можно изолировать </a:t>
            </a:r>
            <a:endParaRPr lang="en-CA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f) Предпринять решительные усилия, рассчитанные на то, чтобы возможно быстрее прийти к экологически обоснованному обращению с запасами и отходами пен для пожаротушения, которые могут содержать ПФОК, ее соли или соединения - производные ПФОК 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64980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48D2A-00ED-45D7-9375-04844B7E7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Стокгольмская конвенция: Дополнения в списке для ПФОС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0E0AA-CAEC-435E-A83F-CFD186518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Внесенные дополнения в списке для ПФОС (перфтороктановая сульфоновая кислота ) привели к устранению более половины исключений и ввели ограничения по времени для всех остающихся исключений, кроме единственного применения для контроля вредителей (в ловушках, которые используются для контроля двух видов муравьев-листоедов)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Два остающихся ограниченные по времени исключения (5 лет) распространяются на твердосплавные покрытия в замкнутых системах и на пены для пожаротушения, применяющиеся для пожаров класса B в установленных системах.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Условия по содержащим ПФОК пенам для пожаротушения (слайд 7) также установлены и для пен для пожаротушения, которые содержат ПФОС (с минимальными отличиями в связи с производством и изоляцией) </a:t>
            </a: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 </a:t>
            </a:r>
            <a:endParaRPr lang="en-CA" dirty="0"/>
          </a:p>
          <a:p>
            <a:r>
              <a:rPr lang="ru-RU" dirty="0"/>
              <a:t> 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58228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3AEF6-86D4-48B8-A58F-18899A145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Стокгольмская конвенция: Другие результаты 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4E127-F3B8-4FBB-B26D-1B90A9CD6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45061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• Следующее рассмотрение прогресса в </a:t>
            </a:r>
            <a:r>
              <a:rPr lang="ru-RU" b="1" dirty="0"/>
              <a:t>ликвидации ПХБ</a:t>
            </a:r>
            <a:r>
              <a:rPr lang="ru-RU" dirty="0"/>
              <a:t> состоится на КС-11</a:t>
            </a:r>
            <a:endParaRPr lang="en-CA" dirty="0"/>
          </a:p>
          <a:p>
            <a:pPr marL="0" indent="0">
              <a:buNone/>
            </a:pP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 Неправительственные организации Азербайджана, Кыргызстана и России провели </a:t>
            </a:r>
            <a:endParaRPr lang="en-CA" dirty="0"/>
          </a:p>
          <a:p>
            <a:pPr marL="0" indent="0">
              <a:buNone/>
            </a:pPr>
            <a:r>
              <a:rPr lang="ru-RU" dirty="0"/>
              <a:t>обзор данных инвентаризации ПХБ в странах – тема отдельного вебинара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6641017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669</TotalTime>
  <Words>1810</Words>
  <Application>Microsoft Office PowerPoint</Application>
  <PresentationFormat>Widescreen</PresentationFormat>
  <Paragraphs>123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Gill Sans MT</vt:lpstr>
      <vt:lpstr>Wingdings</vt:lpstr>
      <vt:lpstr>Gallery</vt:lpstr>
      <vt:lpstr> Результаты Конференций Сторон (КС)  Стокгольмской, Базельской и Роттердамской конвенций  2019 г.  </vt:lpstr>
      <vt:lpstr>ВВЕДЕНИЕ</vt:lpstr>
      <vt:lpstr>Конвенции  </vt:lpstr>
      <vt:lpstr>Обзор результатов </vt:lpstr>
      <vt:lpstr>Стокгольмская конвенция: Новые включения в списки  </vt:lpstr>
      <vt:lpstr>Стокгольмская конвенция: ограниченные по времени исключения для ПФОК  </vt:lpstr>
      <vt:lpstr>Стокгольмская конвенция: ПФОК в пенах для пожаротушения </vt:lpstr>
      <vt:lpstr>Стокгольмская конвенция: Дополнения в списке для ПФОС  </vt:lpstr>
      <vt:lpstr>Стокгольмская конвенция: Другие результаты  </vt:lpstr>
      <vt:lpstr>Базельская конвенция: Дополнения по пластиковым отходам  </vt:lpstr>
      <vt:lpstr>Возможности для продвижения выполнения Базельских поправок в странах</vt:lpstr>
      <vt:lpstr>Базельская конвенция: Партнерство по пластиковым отходам  </vt:lpstr>
      <vt:lpstr>Базельская конвенция: Технические руководящие принципы  </vt:lpstr>
      <vt:lpstr>Базельская конвенция: Технические  руководящие принципы по отходам СОЗ  </vt:lpstr>
      <vt:lpstr>Роттердамская конвенция: Включение в списки  </vt:lpstr>
      <vt:lpstr>Роттердамская конвенция: Соблюдение  </vt:lpstr>
      <vt:lpstr>Доклады и документы совещаний КС  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Конференций Сторон (КС)  Стокгольмской, Базельской и Роттердамской конвенций  2019 г.</dc:title>
  <dc:creator>Olga Speranskaya</dc:creator>
  <cp:lastModifiedBy>HEJSupport</cp:lastModifiedBy>
  <cp:revision>23</cp:revision>
  <dcterms:created xsi:type="dcterms:W3CDTF">2019-06-13T02:03:39Z</dcterms:created>
  <dcterms:modified xsi:type="dcterms:W3CDTF">2019-08-13T18:30:24Z</dcterms:modified>
</cp:coreProperties>
</file>