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318" r:id="rId3"/>
    <p:sldId id="319" r:id="rId4"/>
    <p:sldId id="287" r:id="rId5"/>
    <p:sldId id="284" r:id="rId6"/>
    <p:sldId id="306" r:id="rId7"/>
    <p:sldId id="308" r:id="rId8"/>
    <p:sldId id="309" r:id="rId9"/>
    <p:sldId id="311" r:id="rId10"/>
    <p:sldId id="310" r:id="rId11"/>
    <p:sldId id="303" r:id="rId12"/>
    <p:sldId id="302" r:id="rId13"/>
    <p:sldId id="273" r:id="rId14"/>
    <p:sldId id="320" r:id="rId15"/>
    <p:sldId id="317" r:id="rId16"/>
    <p:sldId id="321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00ADEF"/>
    <a:srgbClr val="33CCFF"/>
    <a:srgbClr val="009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5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Инвентаризация устаревших пестицидов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 на складах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34724421677605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648889903254848E-2"/>
                      <c:h val="5.6544391091738921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2006год</c:v>
                </c:pt>
                <c:pt idx="1">
                  <c:v>2016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 formatCode="0.0">
                  <c:v>104.68300000000001</c:v>
                </c:pt>
                <c:pt idx="1">
                  <c:v>574.5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могильниках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2006год</c:v>
                </c:pt>
                <c:pt idx="1">
                  <c:v>2016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 formatCode="0.0">
                  <c:v>1876.38</c:v>
                </c:pt>
                <c:pt idx="1">
                  <c:v>4873.3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376231248"/>
        <c:axId val="376231640"/>
      </c:barChart>
      <c:catAx>
        <c:axId val="3762312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6231640"/>
        <c:crosses val="autoZero"/>
        <c:auto val="1"/>
        <c:lblAlgn val="ctr"/>
        <c:lblOffset val="100"/>
        <c:noMultiLvlLbl val="0"/>
      </c:catAx>
      <c:valAx>
        <c:axId val="37623164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тонн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crossAx val="376231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://ghs.eco-expertise.org/wp-content/uploads/2013/10/Analiticheskaya-zapiska_mehanizmy-po-obmenu-informatsiej.pdf" TargetMode="Externa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hyperlink" Target="http://ghs.eco-expertise.org/" TargetMode="External"/><Relationship Id="rId1" Type="http://schemas.openxmlformats.org/officeDocument/2006/relationships/hyperlink" Target="http://eco-expertise.org/" TargetMode="External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hyperlink" Target="http://ghs.eco-expertise.org/" TargetMode="External"/><Relationship Id="rId1" Type="http://schemas.openxmlformats.org/officeDocument/2006/relationships/hyperlink" Target="http://eco-expertise.org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64C658-0948-4919-AB7B-05449A0E6AD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A61F22-D812-4340-97E8-B147C5978BAF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b="1" smtClean="0"/>
            <a:t>Шаг</a:t>
          </a:r>
          <a:r>
            <a:rPr lang="en-AU" sz="2000" b="1" smtClean="0"/>
            <a:t> 2</a:t>
          </a:r>
          <a:r>
            <a:rPr lang="ru-RU" sz="2000" b="1" smtClean="0"/>
            <a:t> </a:t>
          </a:r>
        </a:p>
        <a:p>
          <a:pPr>
            <a:lnSpc>
              <a:spcPct val="100000"/>
            </a:lnSpc>
          </a:pPr>
          <a:endParaRPr lang="ru-RU" sz="1600" smtClean="0">
            <a:latin typeface="Roboto"/>
          </a:endParaRPr>
        </a:p>
        <a:p>
          <a:pPr>
            <a:lnSpc>
              <a:spcPct val="100000"/>
            </a:lnSpc>
          </a:pPr>
          <a:r>
            <a:rPr lang="ru-RU" sz="1600" smtClean="0">
              <a:latin typeface="Roboto"/>
            </a:rPr>
            <a:t>Анализ законодательства</a:t>
          </a:r>
          <a:endParaRPr lang="ru-RU" sz="1600" b="1" smtClean="0"/>
        </a:p>
        <a:p>
          <a:pPr>
            <a:lnSpc>
              <a:spcPct val="90000"/>
            </a:lnSpc>
          </a:pPr>
          <a:endParaRPr lang="en-AU" sz="1600" dirty="0" smtClean="0">
            <a:latin typeface="Roboto"/>
          </a:endParaRPr>
        </a:p>
      </dgm:t>
    </dgm:pt>
    <dgm:pt modelId="{8AA8DC51-AC8B-4D61-B8AA-34C283EE43F2}" type="parTrans" cxnId="{BF3D4DCD-C2BF-49C5-A171-3FF2577E24EF}">
      <dgm:prSet/>
      <dgm:spPr/>
      <dgm:t>
        <a:bodyPr/>
        <a:lstStyle/>
        <a:p>
          <a:endParaRPr lang="ru-RU"/>
        </a:p>
      </dgm:t>
    </dgm:pt>
    <dgm:pt modelId="{A1C92D56-70ED-4C99-9A1A-D8CD4192BD46}" type="sibTrans" cxnId="{BF3D4DCD-C2BF-49C5-A171-3FF2577E24EF}">
      <dgm:prSet/>
      <dgm:spPr/>
      <dgm:t>
        <a:bodyPr/>
        <a:lstStyle/>
        <a:p>
          <a:endParaRPr lang="ru-RU"/>
        </a:p>
      </dgm:t>
    </dgm:pt>
    <dgm:pt modelId="{218F3ACC-4F4C-4F15-8093-34F93D918E62}">
      <dgm:prSet phldrT="[Текст]" custT="1"/>
      <dgm:spPr/>
      <dgm:t>
        <a:bodyPr/>
        <a:lstStyle/>
        <a:p>
          <a:r>
            <a:rPr lang="ru-RU" sz="2000" b="1" smtClean="0">
              <a:latin typeface="+mn-lt"/>
            </a:rPr>
            <a:t>Шаг</a:t>
          </a:r>
          <a:r>
            <a:rPr lang="en-AU" sz="2000" b="1" smtClean="0">
              <a:latin typeface="+mn-lt"/>
            </a:rPr>
            <a:t> 3</a:t>
          </a:r>
          <a:r>
            <a:rPr lang="ru-RU" sz="2000" b="1" smtClean="0">
              <a:latin typeface="+mn-lt"/>
            </a:rPr>
            <a:t> </a:t>
          </a:r>
        </a:p>
        <a:p>
          <a:r>
            <a:rPr lang="ru-RU" sz="2000" b="1" smtClean="0">
              <a:latin typeface="+mn-lt"/>
            </a:rPr>
            <a:t>                         </a:t>
          </a:r>
          <a:r>
            <a:rPr lang="ru-RU" sz="1600" smtClean="0">
              <a:latin typeface="Roboto"/>
            </a:rPr>
            <a:t>Подготовлен План действий</a:t>
          </a:r>
          <a:endParaRPr lang="ru-RU" sz="1600" b="1" dirty="0" smtClean="0">
            <a:latin typeface="+mn-lt"/>
          </a:endParaRPr>
        </a:p>
      </dgm:t>
    </dgm:pt>
    <dgm:pt modelId="{7A67098B-39DC-4F4A-9217-7B52E15E2BFB}" type="parTrans" cxnId="{D65EC680-4B45-4E5A-9820-FC8514DC2896}">
      <dgm:prSet/>
      <dgm:spPr/>
      <dgm:t>
        <a:bodyPr/>
        <a:lstStyle/>
        <a:p>
          <a:endParaRPr lang="ru-RU"/>
        </a:p>
      </dgm:t>
    </dgm:pt>
    <dgm:pt modelId="{A6DA5090-CE21-4545-92FB-E34B5F421A8B}" type="sibTrans" cxnId="{D65EC680-4B45-4E5A-9820-FC8514DC2896}">
      <dgm:prSet/>
      <dgm:spPr/>
      <dgm:t>
        <a:bodyPr/>
        <a:lstStyle/>
        <a:p>
          <a:endParaRPr lang="ru-RU"/>
        </a:p>
      </dgm:t>
    </dgm:pt>
    <dgm:pt modelId="{F98ADB5D-A357-47D8-85CA-4BA37D45D2F8}">
      <dgm:prSet phldrT="[Текст]" custT="1"/>
      <dgm:spPr/>
      <dgm:t>
        <a:bodyPr/>
        <a:lstStyle/>
        <a:p>
          <a:pPr algn="l"/>
          <a:r>
            <a:rPr lang="ru-RU" sz="2000" b="1" smtClean="0">
              <a:latin typeface="+mn-lt"/>
            </a:rPr>
            <a:t>Шаг</a:t>
          </a:r>
          <a:r>
            <a:rPr lang="en-AU" sz="2000" b="1" smtClean="0">
              <a:latin typeface="+mn-lt"/>
            </a:rPr>
            <a:t> 1</a:t>
          </a:r>
          <a:endParaRPr lang="ru-RU" sz="2000" b="1" smtClean="0">
            <a:latin typeface="+mn-lt"/>
          </a:endParaRPr>
        </a:p>
        <a:p>
          <a:pPr algn="l"/>
          <a:endParaRPr lang="en-AU" sz="1600" smtClean="0">
            <a:latin typeface="Roboto"/>
          </a:endParaRPr>
        </a:p>
        <a:p>
          <a:pPr algn="l"/>
          <a:r>
            <a:rPr lang="ru-RU" sz="1600" smtClean="0">
              <a:latin typeface="Roboto"/>
            </a:rPr>
            <a:t>Ситуационный анализ</a:t>
          </a:r>
          <a:endParaRPr lang="en-US" sz="1600" dirty="0" smtClean="0"/>
        </a:p>
      </dgm:t>
    </dgm:pt>
    <dgm:pt modelId="{4CE131D8-4172-4BEA-9E2B-7BFAE3C0EF7E}" type="sibTrans" cxnId="{F6E90330-9195-4E9D-A1AA-2EC5F951C0FC}">
      <dgm:prSet/>
      <dgm:spPr/>
      <dgm:t>
        <a:bodyPr/>
        <a:lstStyle/>
        <a:p>
          <a:endParaRPr lang="ru-RU"/>
        </a:p>
      </dgm:t>
    </dgm:pt>
    <dgm:pt modelId="{C1D32A45-067E-4F23-9977-7E048154E93D}" type="parTrans" cxnId="{F6E90330-9195-4E9D-A1AA-2EC5F951C0FC}">
      <dgm:prSet/>
      <dgm:spPr/>
      <dgm:t>
        <a:bodyPr/>
        <a:lstStyle/>
        <a:p>
          <a:endParaRPr lang="ru-RU"/>
        </a:p>
      </dgm:t>
    </dgm:pt>
    <dgm:pt modelId="{FCC8B743-F3BC-4CF1-9F29-FE5F2DF34B9C}">
      <dgm:prSet phldrT="[Текст]" custT="1"/>
      <dgm:spPr/>
      <dgm:t>
        <a:bodyPr/>
        <a:lstStyle/>
        <a:p>
          <a:r>
            <a:rPr lang="ru-RU" sz="2000" b="1" smtClean="0">
              <a:latin typeface="+mn-lt"/>
            </a:rPr>
            <a:t>Шаг</a:t>
          </a:r>
          <a:r>
            <a:rPr lang="en-AU" sz="2000" b="1" smtClean="0">
              <a:latin typeface="+mn-lt"/>
            </a:rPr>
            <a:t> </a:t>
          </a:r>
          <a:r>
            <a:rPr lang="ru-RU" sz="2000" b="1" smtClean="0">
              <a:latin typeface="+mn-lt"/>
            </a:rPr>
            <a:t>5</a:t>
          </a:r>
          <a:endParaRPr lang="en-AU" sz="2000" b="1" smtClean="0">
            <a:latin typeface="+mn-lt"/>
          </a:endParaRPr>
        </a:p>
        <a:p>
          <a:endParaRPr lang="en-US" sz="1600" smtClean="0"/>
        </a:p>
        <a:p>
          <a:r>
            <a:rPr lang="ru-RU" sz="1600" smtClean="0"/>
            <a:t>Ведется работа по выполнению Плана действий</a:t>
          </a:r>
          <a:endParaRPr lang="ru-RU" sz="1600" dirty="0"/>
        </a:p>
      </dgm:t>
    </dgm:pt>
    <dgm:pt modelId="{58A4027E-14E2-48D2-9745-B93E322827E9}" type="sibTrans" cxnId="{D82C065B-7C6D-440F-B402-A7D681912F41}">
      <dgm:prSet/>
      <dgm:spPr/>
      <dgm:t>
        <a:bodyPr/>
        <a:lstStyle/>
        <a:p>
          <a:endParaRPr lang="ru-RU"/>
        </a:p>
      </dgm:t>
    </dgm:pt>
    <dgm:pt modelId="{5DEE65C6-EA51-4569-BB82-5CD44E7B0FB2}" type="parTrans" cxnId="{D82C065B-7C6D-440F-B402-A7D681912F41}">
      <dgm:prSet/>
      <dgm:spPr/>
      <dgm:t>
        <a:bodyPr/>
        <a:lstStyle/>
        <a:p>
          <a:endParaRPr lang="ru-RU"/>
        </a:p>
      </dgm:t>
    </dgm:pt>
    <dgm:pt modelId="{3CC278E7-A73C-4BAD-A2F8-57B1E127E1CC}">
      <dgm:prSet phldrT="[Текст]" custT="1"/>
      <dgm:spPr/>
      <dgm:t>
        <a:bodyPr/>
        <a:lstStyle/>
        <a:p>
          <a:r>
            <a:rPr lang="ru-RU" sz="2000" b="1" dirty="0" smtClean="0"/>
            <a:t>Шаг 4</a:t>
          </a:r>
        </a:p>
        <a:p>
          <a:endParaRPr lang="ru-RU" sz="1600" b="0" dirty="0" smtClean="0"/>
        </a:p>
        <a:p>
          <a:r>
            <a:rPr lang="ru-RU" sz="1600" b="0" dirty="0" smtClean="0"/>
            <a:t>Предоставление аналитических записок в Правительство КР</a:t>
          </a:r>
          <a:endParaRPr lang="ru-RU" sz="1600" b="0" dirty="0"/>
        </a:p>
      </dgm:t>
    </dgm:pt>
    <dgm:pt modelId="{7483EB82-05E7-4BDC-8C5D-5BDED9309BD3}" type="parTrans" cxnId="{BC96C420-BB5C-437B-B918-07CAABDF5471}">
      <dgm:prSet/>
      <dgm:spPr/>
      <dgm:t>
        <a:bodyPr/>
        <a:lstStyle/>
        <a:p>
          <a:endParaRPr lang="ru-RU"/>
        </a:p>
      </dgm:t>
    </dgm:pt>
    <dgm:pt modelId="{0EBAB81F-3049-4A6E-AE19-E32BAB696C62}" type="sibTrans" cxnId="{BC96C420-BB5C-437B-B918-07CAABDF5471}">
      <dgm:prSet/>
      <dgm:spPr/>
      <dgm:t>
        <a:bodyPr/>
        <a:lstStyle/>
        <a:p>
          <a:endParaRPr lang="ru-RU"/>
        </a:p>
      </dgm:t>
    </dgm:pt>
    <dgm:pt modelId="{66A8B3B8-A771-4B0C-9D85-AA0CF7CD41B2}" type="pres">
      <dgm:prSet presAssocID="{F764C658-0948-4919-AB7B-05449A0E6AD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361906F-33E8-4AE6-BA10-6F4EC6827495}" type="pres">
      <dgm:prSet presAssocID="{F98ADB5D-A357-47D8-85CA-4BA37D45D2F8}" presName="composite" presStyleCnt="0"/>
      <dgm:spPr/>
      <dgm:t>
        <a:bodyPr/>
        <a:lstStyle/>
        <a:p>
          <a:endParaRPr lang="ru-RU"/>
        </a:p>
      </dgm:t>
    </dgm:pt>
    <dgm:pt modelId="{7D9068BE-8CEE-46B4-B2EB-148FB4DC1D22}" type="pres">
      <dgm:prSet presAssocID="{F98ADB5D-A357-47D8-85CA-4BA37D45D2F8}" presName="LShape" presStyleLbl="alignNode1" presStyleIdx="0" presStyleCnt="9" custLinFactNeighborX="1640" custLinFactNeighborY="1819"/>
      <dgm:spPr/>
      <dgm:t>
        <a:bodyPr/>
        <a:lstStyle/>
        <a:p>
          <a:endParaRPr lang="ru-RU"/>
        </a:p>
      </dgm:t>
    </dgm:pt>
    <dgm:pt modelId="{A1449AA1-1E5A-45C8-8490-C1AD5278C88C}" type="pres">
      <dgm:prSet presAssocID="{F98ADB5D-A357-47D8-85CA-4BA37D45D2F8}" presName="ParentText" presStyleLbl="revTx" presStyleIdx="0" presStyleCnt="5" custScaleX="92488" custScaleY="112545" custLinFactNeighborX="-3631" custLinFactNeighborY="-297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5CCEA-119E-4ABA-AA17-D2F81D69F5C4}" type="pres">
      <dgm:prSet presAssocID="{F98ADB5D-A357-47D8-85CA-4BA37D45D2F8}" presName="Triangle" presStyleLbl="alignNode1" presStyleIdx="1" presStyleCnt="9" custLinFactNeighborX="-2486" custLinFactNeighborY="-7458"/>
      <dgm:spPr/>
      <dgm:t>
        <a:bodyPr/>
        <a:lstStyle/>
        <a:p>
          <a:endParaRPr lang="ru-RU"/>
        </a:p>
      </dgm:t>
    </dgm:pt>
    <dgm:pt modelId="{EF0BB04F-9850-4D49-8888-9AAB986BD27D}" type="pres">
      <dgm:prSet presAssocID="{4CE131D8-4172-4BEA-9E2B-7BFAE3C0EF7E}" presName="sibTrans" presStyleCnt="0"/>
      <dgm:spPr/>
      <dgm:t>
        <a:bodyPr/>
        <a:lstStyle/>
        <a:p>
          <a:endParaRPr lang="ru-RU"/>
        </a:p>
      </dgm:t>
    </dgm:pt>
    <dgm:pt modelId="{26314128-58B3-4B6F-AA34-E1E19C556098}" type="pres">
      <dgm:prSet presAssocID="{4CE131D8-4172-4BEA-9E2B-7BFAE3C0EF7E}" presName="space" presStyleCnt="0"/>
      <dgm:spPr/>
      <dgm:t>
        <a:bodyPr/>
        <a:lstStyle/>
        <a:p>
          <a:endParaRPr lang="ru-RU"/>
        </a:p>
      </dgm:t>
    </dgm:pt>
    <dgm:pt modelId="{326A9ABB-165F-4DAB-BA0D-F3E2D54FCF38}" type="pres">
      <dgm:prSet presAssocID="{44A61F22-D812-4340-97E8-B147C5978BAF}" presName="composite" presStyleCnt="0"/>
      <dgm:spPr/>
      <dgm:t>
        <a:bodyPr/>
        <a:lstStyle/>
        <a:p>
          <a:endParaRPr lang="ru-RU"/>
        </a:p>
      </dgm:t>
    </dgm:pt>
    <dgm:pt modelId="{F64F954A-D0B9-4538-A7EE-FF5C83919323}" type="pres">
      <dgm:prSet presAssocID="{44A61F22-D812-4340-97E8-B147C5978BAF}" presName="LShape" presStyleLbl="alignNode1" presStyleIdx="2" presStyleCnt="9" custLinFactNeighborX="-3250" custLinFactNeighborY="910"/>
      <dgm:spPr/>
      <dgm:t>
        <a:bodyPr/>
        <a:lstStyle/>
        <a:p>
          <a:endParaRPr lang="ru-RU"/>
        </a:p>
      </dgm:t>
    </dgm:pt>
    <dgm:pt modelId="{5969CBE1-585E-401D-957B-F142C0D3C272}" type="pres">
      <dgm:prSet presAssocID="{44A61F22-D812-4340-97E8-B147C5978BAF}" presName="ParentText" presStyleLbl="revTx" presStyleIdx="1" presStyleCnt="5" custScaleX="107632" custLinFactNeighborX="-4442" custLinFactNeighborY="-380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EA4AF-305F-4EC3-957D-AC2AC24AC8FF}" type="pres">
      <dgm:prSet presAssocID="{44A61F22-D812-4340-97E8-B147C5978BAF}" presName="Triangle" presStyleLbl="alignNode1" presStyleIdx="3" presStyleCnt="9"/>
      <dgm:spPr/>
      <dgm:t>
        <a:bodyPr/>
        <a:lstStyle/>
        <a:p>
          <a:endParaRPr lang="ru-RU"/>
        </a:p>
      </dgm:t>
    </dgm:pt>
    <dgm:pt modelId="{1D8C6C99-4A8B-426B-A57D-9072795E5BA9}" type="pres">
      <dgm:prSet presAssocID="{A1C92D56-70ED-4C99-9A1A-D8CD4192BD46}" presName="sibTrans" presStyleCnt="0"/>
      <dgm:spPr/>
      <dgm:t>
        <a:bodyPr/>
        <a:lstStyle/>
        <a:p>
          <a:endParaRPr lang="ru-RU"/>
        </a:p>
      </dgm:t>
    </dgm:pt>
    <dgm:pt modelId="{BA6AA533-6A77-4C74-9F57-3783713D1B53}" type="pres">
      <dgm:prSet presAssocID="{A1C92D56-70ED-4C99-9A1A-D8CD4192BD46}" presName="space" presStyleCnt="0"/>
      <dgm:spPr/>
      <dgm:t>
        <a:bodyPr/>
        <a:lstStyle/>
        <a:p>
          <a:endParaRPr lang="ru-RU"/>
        </a:p>
      </dgm:t>
    </dgm:pt>
    <dgm:pt modelId="{1C17B27B-F0B7-4C35-A41D-2AED896EF6EC}" type="pres">
      <dgm:prSet presAssocID="{218F3ACC-4F4C-4F15-8093-34F93D918E62}" presName="composite" presStyleCnt="0"/>
      <dgm:spPr/>
      <dgm:t>
        <a:bodyPr/>
        <a:lstStyle/>
        <a:p>
          <a:endParaRPr lang="ru-RU"/>
        </a:p>
      </dgm:t>
    </dgm:pt>
    <dgm:pt modelId="{7E4ECAF4-FE2D-4C14-AB26-659A5631E2AE}" type="pres">
      <dgm:prSet presAssocID="{218F3ACC-4F4C-4F15-8093-34F93D918E62}" presName="LShape" presStyleLbl="alignNode1" presStyleIdx="4" presStyleCnt="9"/>
      <dgm:spPr/>
      <dgm:t>
        <a:bodyPr/>
        <a:lstStyle/>
        <a:p>
          <a:endParaRPr lang="ru-RU"/>
        </a:p>
      </dgm:t>
    </dgm:pt>
    <dgm:pt modelId="{A7179316-CDA2-441F-96FC-3379ADD9F115}" type="pres">
      <dgm:prSet presAssocID="{218F3ACC-4F4C-4F15-8093-34F93D918E62}" presName="ParentText" presStyleLbl="revTx" presStyleIdx="2" presStyleCnt="5" custScaleY="133800" custLinFactNeighborX="-605" custLinFactNeighborY="-193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3BD1B-9D24-418B-AF0F-83D51E15A671}" type="pres">
      <dgm:prSet presAssocID="{218F3ACC-4F4C-4F15-8093-34F93D918E62}" presName="Triangle" presStyleLbl="alignNode1" presStyleIdx="5" presStyleCnt="9"/>
      <dgm:spPr/>
      <dgm:t>
        <a:bodyPr/>
        <a:lstStyle/>
        <a:p>
          <a:endParaRPr lang="ru-RU"/>
        </a:p>
      </dgm:t>
    </dgm:pt>
    <dgm:pt modelId="{D8BC4B02-FCE7-4A19-85C9-23FFC3685BA6}" type="pres">
      <dgm:prSet presAssocID="{A6DA5090-CE21-4545-92FB-E34B5F421A8B}" presName="sibTrans" presStyleCnt="0"/>
      <dgm:spPr/>
      <dgm:t>
        <a:bodyPr/>
        <a:lstStyle/>
        <a:p>
          <a:endParaRPr lang="ru-RU"/>
        </a:p>
      </dgm:t>
    </dgm:pt>
    <dgm:pt modelId="{6D3CFCAC-79EB-4428-8367-6F28A2F05D72}" type="pres">
      <dgm:prSet presAssocID="{A6DA5090-CE21-4545-92FB-E34B5F421A8B}" presName="space" presStyleCnt="0"/>
      <dgm:spPr/>
      <dgm:t>
        <a:bodyPr/>
        <a:lstStyle/>
        <a:p>
          <a:endParaRPr lang="ru-RU"/>
        </a:p>
      </dgm:t>
    </dgm:pt>
    <dgm:pt modelId="{69491DA7-71A7-4B27-B36C-90E1FC0B6D9D}" type="pres">
      <dgm:prSet presAssocID="{3CC278E7-A73C-4BAD-A2F8-57B1E127E1CC}" presName="composite" presStyleCnt="0"/>
      <dgm:spPr/>
      <dgm:t>
        <a:bodyPr/>
        <a:lstStyle/>
        <a:p>
          <a:endParaRPr lang="ru-RU"/>
        </a:p>
      </dgm:t>
    </dgm:pt>
    <dgm:pt modelId="{AFF44DBA-5606-4944-B17C-697F3A73798A}" type="pres">
      <dgm:prSet presAssocID="{3CC278E7-A73C-4BAD-A2F8-57B1E127E1CC}" presName="LShape" presStyleLbl="alignNode1" presStyleIdx="6" presStyleCnt="9"/>
      <dgm:spPr/>
      <dgm:t>
        <a:bodyPr/>
        <a:lstStyle/>
        <a:p>
          <a:endParaRPr lang="ru-RU"/>
        </a:p>
      </dgm:t>
    </dgm:pt>
    <dgm:pt modelId="{F00A47C2-1006-4777-B4BC-86F94C37F5F2}" type="pres">
      <dgm:prSet presAssocID="{3CC278E7-A73C-4BAD-A2F8-57B1E127E1CC}" presName="ParentText" presStyleLbl="revTx" presStyleIdx="3" presStyleCnt="5" custScaleX="119426" custScaleY="181874" custLinFactNeighborX="10837" custLinFactNeighborY="29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19E6E-E2C0-4E17-9D7D-3BA23A9EDAD1}" type="pres">
      <dgm:prSet presAssocID="{3CC278E7-A73C-4BAD-A2F8-57B1E127E1CC}" presName="Triangle" presStyleLbl="alignNode1" presStyleIdx="7" presStyleCnt="9"/>
      <dgm:spPr/>
      <dgm:t>
        <a:bodyPr/>
        <a:lstStyle/>
        <a:p>
          <a:endParaRPr lang="ru-RU"/>
        </a:p>
      </dgm:t>
    </dgm:pt>
    <dgm:pt modelId="{4C2B4BDF-6B85-4647-A62F-8A2E40042C85}" type="pres">
      <dgm:prSet presAssocID="{0EBAB81F-3049-4A6E-AE19-E32BAB696C62}" presName="sibTrans" presStyleCnt="0"/>
      <dgm:spPr/>
      <dgm:t>
        <a:bodyPr/>
        <a:lstStyle/>
        <a:p>
          <a:endParaRPr lang="ru-RU"/>
        </a:p>
      </dgm:t>
    </dgm:pt>
    <dgm:pt modelId="{C5537149-3D30-4C15-BFFA-E7C292FAD722}" type="pres">
      <dgm:prSet presAssocID="{0EBAB81F-3049-4A6E-AE19-E32BAB696C62}" presName="space" presStyleCnt="0"/>
      <dgm:spPr/>
      <dgm:t>
        <a:bodyPr/>
        <a:lstStyle/>
        <a:p>
          <a:endParaRPr lang="ru-RU"/>
        </a:p>
      </dgm:t>
    </dgm:pt>
    <dgm:pt modelId="{8FC33681-5112-463D-AA40-4E05E7F32C95}" type="pres">
      <dgm:prSet presAssocID="{FCC8B743-F3BC-4CF1-9F29-FE5F2DF34B9C}" presName="composite" presStyleCnt="0"/>
      <dgm:spPr/>
      <dgm:t>
        <a:bodyPr/>
        <a:lstStyle/>
        <a:p>
          <a:endParaRPr lang="ru-RU"/>
        </a:p>
      </dgm:t>
    </dgm:pt>
    <dgm:pt modelId="{406BE701-F03B-432E-878D-E392D8A1B8F8}" type="pres">
      <dgm:prSet presAssocID="{FCC8B743-F3BC-4CF1-9F29-FE5F2DF34B9C}" presName="LShape" presStyleLbl="alignNode1" presStyleIdx="8" presStyleCnt="9"/>
      <dgm:spPr/>
      <dgm:t>
        <a:bodyPr/>
        <a:lstStyle/>
        <a:p>
          <a:endParaRPr lang="ru-RU"/>
        </a:p>
      </dgm:t>
    </dgm:pt>
    <dgm:pt modelId="{B6843ACB-413A-4212-B762-4EEE08BB669D}" type="pres">
      <dgm:prSet presAssocID="{FCC8B743-F3BC-4CF1-9F29-FE5F2DF34B9C}" presName="ParentText" presStyleLbl="revTx" presStyleIdx="4" presStyleCnt="5" custScaleY="151904" custLinFactNeighborX="-1014" custLinFactNeighborY="-172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3D4DCD-C2BF-49C5-A171-3FF2577E24EF}" srcId="{F764C658-0948-4919-AB7B-05449A0E6AD3}" destId="{44A61F22-D812-4340-97E8-B147C5978BAF}" srcOrd="1" destOrd="0" parTransId="{8AA8DC51-AC8B-4D61-B8AA-34C283EE43F2}" sibTransId="{A1C92D56-70ED-4C99-9A1A-D8CD4192BD46}"/>
    <dgm:cxn modelId="{B3E4B660-5526-4508-8FE8-03527F33D892}" type="presOf" srcId="{F98ADB5D-A357-47D8-85CA-4BA37D45D2F8}" destId="{A1449AA1-1E5A-45C8-8490-C1AD5278C88C}" srcOrd="0" destOrd="0" presId="urn:microsoft.com/office/officeart/2009/3/layout/StepUpProcess"/>
    <dgm:cxn modelId="{E3DA0EE6-3B36-4847-A1BC-D4A7B29034EB}" type="presOf" srcId="{FCC8B743-F3BC-4CF1-9F29-FE5F2DF34B9C}" destId="{B6843ACB-413A-4212-B762-4EEE08BB669D}" srcOrd="0" destOrd="0" presId="urn:microsoft.com/office/officeart/2009/3/layout/StepUpProcess"/>
    <dgm:cxn modelId="{D82C065B-7C6D-440F-B402-A7D681912F41}" srcId="{F764C658-0948-4919-AB7B-05449A0E6AD3}" destId="{FCC8B743-F3BC-4CF1-9F29-FE5F2DF34B9C}" srcOrd="4" destOrd="0" parTransId="{5DEE65C6-EA51-4569-BB82-5CD44E7B0FB2}" sibTransId="{58A4027E-14E2-48D2-9745-B93E322827E9}"/>
    <dgm:cxn modelId="{0DB4224D-FA35-4E80-BFCB-D37EF2932C3F}" type="presOf" srcId="{218F3ACC-4F4C-4F15-8093-34F93D918E62}" destId="{A7179316-CDA2-441F-96FC-3379ADD9F115}" srcOrd="0" destOrd="0" presId="urn:microsoft.com/office/officeart/2009/3/layout/StepUpProcess"/>
    <dgm:cxn modelId="{F6E90330-9195-4E9D-A1AA-2EC5F951C0FC}" srcId="{F764C658-0948-4919-AB7B-05449A0E6AD3}" destId="{F98ADB5D-A357-47D8-85CA-4BA37D45D2F8}" srcOrd="0" destOrd="0" parTransId="{C1D32A45-067E-4F23-9977-7E048154E93D}" sibTransId="{4CE131D8-4172-4BEA-9E2B-7BFAE3C0EF7E}"/>
    <dgm:cxn modelId="{BC96C420-BB5C-437B-B918-07CAABDF5471}" srcId="{F764C658-0948-4919-AB7B-05449A0E6AD3}" destId="{3CC278E7-A73C-4BAD-A2F8-57B1E127E1CC}" srcOrd="3" destOrd="0" parTransId="{7483EB82-05E7-4BDC-8C5D-5BDED9309BD3}" sibTransId="{0EBAB81F-3049-4A6E-AE19-E32BAB696C62}"/>
    <dgm:cxn modelId="{8DADD231-A8F6-4D8C-A986-340950C78E68}" type="presOf" srcId="{F764C658-0948-4919-AB7B-05449A0E6AD3}" destId="{66A8B3B8-A771-4B0C-9D85-AA0CF7CD41B2}" srcOrd="0" destOrd="0" presId="urn:microsoft.com/office/officeart/2009/3/layout/StepUpProcess"/>
    <dgm:cxn modelId="{45270BA6-CC0C-4282-B6E5-EC8CB4DB2090}" type="presOf" srcId="{44A61F22-D812-4340-97E8-B147C5978BAF}" destId="{5969CBE1-585E-401D-957B-F142C0D3C272}" srcOrd="0" destOrd="0" presId="urn:microsoft.com/office/officeart/2009/3/layout/StepUpProcess"/>
    <dgm:cxn modelId="{D65EC680-4B45-4E5A-9820-FC8514DC2896}" srcId="{F764C658-0948-4919-AB7B-05449A0E6AD3}" destId="{218F3ACC-4F4C-4F15-8093-34F93D918E62}" srcOrd="2" destOrd="0" parTransId="{7A67098B-39DC-4F4A-9217-7B52E15E2BFB}" sibTransId="{A6DA5090-CE21-4545-92FB-E34B5F421A8B}"/>
    <dgm:cxn modelId="{EBF64BC2-6299-4FEB-A18C-8411514814F8}" type="presOf" srcId="{3CC278E7-A73C-4BAD-A2F8-57B1E127E1CC}" destId="{F00A47C2-1006-4777-B4BC-86F94C37F5F2}" srcOrd="0" destOrd="0" presId="urn:microsoft.com/office/officeart/2009/3/layout/StepUpProcess"/>
    <dgm:cxn modelId="{0341FDA7-5E63-48D2-B386-8A7913369F86}" type="presParOf" srcId="{66A8B3B8-A771-4B0C-9D85-AA0CF7CD41B2}" destId="{2361906F-33E8-4AE6-BA10-6F4EC6827495}" srcOrd="0" destOrd="0" presId="urn:microsoft.com/office/officeart/2009/3/layout/StepUpProcess"/>
    <dgm:cxn modelId="{C558FB8B-03D6-4450-9157-926994E530E6}" type="presParOf" srcId="{2361906F-33E8-4AE6-BA10-6F4EC6827495}" destId="{7D9068BE-8CEE-46B4-B2EB-148FB4DC1D22}" srcOrd="0" destOrd="0" presId="urn:microsoft.com/office/officeart/2009/3/layout/StepUpProcess"/>
    <dgm:cxn modelId="{0395C91D-C64E-44B1-8C05-2D4C3F6340F7}" type="presParOf" srcId="{2361906F-33E8-4AE6-BA10-6F4EC6827495}" destId="{A1449AA1-1E5A-45C8-8490-C1AD5278C88C}" srcOrd="1" destOrd="0" presId="urn:microsoft.com/office/officeart/2009/3/layout/StepUpProcess"/>
    <dgm:cxn modelId="{D5885AF7-697D-4C88-81CA-276906BBBA7A}" type="presParOf" srcId="{2361906F-33E8-4AE6-BA10-6F4EC6827495}" destId="{7075CCEA-119E-4ABA-AA17-D2F81D69F5C4}" srcOrd="2" destOrd="0" presId="urn:microsoft.com/office/officeart/2009/3/layout/StepUpProcess"/>
    <dgm:cxn modelId="{C7B97D66-C1DE-439A-9BB5-3B2AD6A7AF56}" type="presParOf" srcId="{66A8B3B8-A771-4B0C-9D85-AA0CF7CD41B2}" destId="{EF0BB04F-9850-4D49-8888-9AAB986BD27D}" srcOrd="1" destOrd="0" presId="urn:microsoft.com/office/officeart/2009/3/layout/StepUpProcess"/>
    <dgm:cxn modelId="{C6C3613E-1383-408F-AF0C-DB634E36EB9B}" type="presParOf" srcId="{EF0BB04F-9850-4D49-8888-9AAB986BD27D}" destId="{26314128-58B3-4B6F-AA34-E1E19C556098}" srcOrd="0" destOrd="0" presId="urn:microsoft.com/office/officeart/2009/3/layout/StepUpProcess"/>
    <dgm:cxn modelId="{E7AE4797-4257-401C-B413-9FDA27CDE006}" type="presParOf" srcId="{66A8B3B8-A771-4B0C-9D85-AA0CF7CD41B2}" destId="{326A9ABB-165F-4DAB-BA0D-F3E2D54FCF38}" srcOrd="2" destOrd="0" presId="urn:microsoft.com/office/officeart/2009/3/layout/StepUpProcess"/>
    <dgm:cxn modelId="{9576E923-AE8F-4D26-9F23-8F08C241DB96}" type="presParOf" srcId="{326A9ABB-165F-4DAB-BA0D-F3E2D54FCF38}" destId="{F64F954A-D0B9-4538-A7EE-FF5C83919323}" srcOrd="0" destOrd="0" presId="urn:microsoft.com/office/officeart/2009/3/layout/StepUpProcess"/>
    <dgm:cxn modelId="{506AA3EF-E9DD-40B1-89CF-910993B392A2}" type="presParOf" srcId="{326A9ABB-165F-4DAB-BA0D-F3E2D54FCF38}" destId="{5969CBE1-585E-401D-957B-F142C0D3C272}" srcOrd="1" destOrd="0" presId="urn:microsoft.com/office/officeart/2009/3/layout/StepUpProcess"/>
    <dgm:cxn modelId="{FEBB5134-D88C-4581-9929-F6FFEAB7F9F9}" type="presParOf" srcId="{326A9ABB-165F-4DAB-BA0D-F3E2D54FCF38}" destId="{2B7EA4AF-305F-4EC3-957D-AC2AC24AC8FF}" srcOrd="2" destOrd="0" presId="urn:microsoft.com/office/officeart/2009/3/layout/StepUpProcess"/>
    <dgm:cxn modelId="{A06AA89D-E397-42A1-BAFD-1281CD863F00}" type="presParOf" srcId="{66A8B3B8-A771-4B0C-9D85-AA0CF7CD41B2}" destId="{1D8C6C99-4A8B-426B-A57D-9072795E5BA9}" srcOrd="3" destOrd="0" presId="urn:microsoft.com/office/officeart/2009/3/layout/StepUpProcess"/>
    <dgm:cxn modelId="{F02E9296-6DB3-415B-9EAA-ACEBE98CEA41}" type="presParOf" srcId="{1D8C6C99-4A8B-426B-A57D-9072795E5BA9}" destId="{BA6AA533-6A77-4C74-9F57-3783713D1B53}" srcOrd="0" destOrd="0" presId="urn:microsoft.com/office/officeart/2009/3/layout/StepUpProcess"/>
    <dgm:cxn modelId="{C107B003-425F-4B33-8232-9A20AFF262E3}" type="presParOf" srcId="{66A8B3B8-A771-4B0C-9D85-AA0CF7CD41B2}" destId="{1C17B27B-F0B7-4C35-A41D-2AED896EF6EC}" srcOrd="4" destOrd="0" presId="urn:microsoft.com/office/officeart/2009/3/layout/StepUpProcess"/>
    <dgm:cxn modelId="{6DCEF6A9-FB49-499C-858A-9DC482397960}" type="presParOf" srcId="{1C17B27B-F0B7-4C35-A41D-2AED896EF6EC}" destId="{7E4ECAF4-FE2D-4C14-AB26-659A5631E2AE}" srcOrd="0" destOrd="0" presId="urn:microsoft.com/office/officeart/2009/3/layout/StepUpProcess"/>
    <dgm:cxn modelId="{BD7DB5BF-DC35-4FD0-A776-121B067C03B9}" type="presParOf" srcId="{1C17B27B-F0B7-4C35-A41D-2AED896EF6EC}" destId="{A7179316-CDA2-441F-96FC-3379ADD9F115}" srcOrd="1" destOrd="0" presId="urn:microsoft.com/office/officeart/2009/3/layout/StepUpProcess"/>
    <dgm:cxn modelId="{BB41D99D-8DBF-4FBE-AA74-FFDB3258DC1F}" type="presParOf" srcId="{1C17B27B-F0B7-4C35-A41D-2AED896EF6EC}" destId="{6063BD1B-9D24-418B-AF0F-83D51E15A671}" srcOrd="2" destOrd="0" presId="urn:microsoft.com/office/officeart/2009/3/layout/StepUpProcess"/>
    <dgm:cxn modelId="{CB01F884-F4D1-4EB5-91E0-902A525142AD}" type="presParOf" srcId="{66A8B3B8-A771-4B0C-9D85-AA0CF7CD41B2}" destId="{D8BC4B02-FCE7-4A19-85C9-23FFC3685BA6}" srcOrd="5" destOrd="0" presId="urn:microsoft.com/office/officeart/2009/3/layout/StepUpProcess"/>
    <dgm:cxn modelId="{3FD8DB20-4507-45C4-9272-A14425C6575E}" type="presParOf" srcId="{D8BC4B02-FCE7-4A19-85C9-23FFC3685BA6}" destId="{6D3CFCAC-79EB-4428-8367-6F28A2F05D72}" srcOrd="0" destOrd="0" presId="urn:microsoft.com/office/officeart/2009/3/layout/StepUpProcess"/>
    <dgm:cxn modelId="{B773DFA1-A0C2-4D26-8569-47275E2E6256}" type="presParOf" srcId="{66A8B3B8-A771-4B0C-9D85-AA0CF7CD41B2}" destId="{69491DA7-71A7-4B27-B36C-90E1FC0B6D9D}" srcOrd="6" destOrd="0" presId="urn:microsoft.com/office/officeart/2009/3/layout/StepUpProcess"/>
    <dgm:cxn modelId="{00E8D3FA-6F29-4C1E-97BA-368FBC6EE4DD}" type="presParOf" srcId="{69491DA7-71A7-4B27-B36C-90E1FC0B6D9D}" destId="{AFF44DBA-5606-4944-B17C-697F3A73798A}" srcOrd="0" destOrd="0" presId="urn:microsoft.com/office/officeart/2009/3/layout/StepUpProcess"/>
    <dgm:cxn modelId="{6771D1D0-D601-41D1-AD80-02156DD44A4D}" type="presParOf" srcId="{69491DA7-71A7-4B27-B36C-90E1FC0B6D9D}" destId="{F00A47C2-1006-4777-B4BC-86F94C37F5F2}" srcOrd="1" destOrd="0" presId="urn:microsoft.com/office/officeart/2009/3/layout/StepUpProcess"/>
    <dgm:cxn modelId="{E6B69C71-B48E-4E0D-9600-5EDF2DDB46D3}" type="presParOf" srcId="{69491DA7-71A7-4B27-B36C-90E1FC0B6D9D}" destId="{91D19E6E-E2C0-4E17-9D7D-3BA23A9EDAD1}" srcOrd="2" destOrd="0" presId="urn:microsoft.com/office/officeart/2009/3/layout/StepUpProcess"/>
    <dgm:cxn modelId="{8F8B1835-901C-460F-8A49-6012A55CDC4A}" type="presParOf" srcId="{66A8B3B8-A771-4B0C-9D85-AA0CF7CD41B2}" destId="{4C2B4BDF-6B85-4647-A62F-8A2E40042C85}" srcOrd="7" destOrd="0" presId="urn:microsoft.com/office/officeart/2009/3/layout/StepUpProcess"/>
    <dgm:cxn modelId="{6EFDE236-FC81-4503-86D5-961F32DA882C}" type="presParOf" srcId="{4C2B4BDF-6B85-4647-A62F-8A2E40042C85}" destId="{C5537149-3D30-4C15-BFFA-E7C292FAD722}" srcOrd="0" destOrd="0" presId="urn:microsoft.com/office/officeart/2009/3/layout/StepUpProcess"/>
    <dgm:cxn modelId="{2727D407-7AD8-4BE6-A0C2-DD8B2F5114EF}" type="presParOf" srcId="{66A8B3B8-A771-4B0C-9D85-AA0CF7CD41B2}" destId="{8FC33681-5112-463D-AA40-4E05E7F32C95}" srcOrd="8" destOrd="0" presId="urn:microsoft.com/office/officeart/2009/3/layout/StepUpProcess"/>
    <dgm:cxn modelId="{F4612DDC-5CF3-4CA6-8603-2307CF4CAD22}" type="presParOf" srcId="{8FC33681-5112-463D-AA40-4E05E7F32C95}" destId="{406BE701-F03B-432E-878D-E392D8A1B8F8}" srcOrd="0" destOrd="0" presId="urn:microsoft.com/office/officeart/2009/3/layout/StepUpProcess"/>
    <dgm:cxn modelId="{342D4979-5B2F-4A4B-BFD4-F5E4A8F05060}" type="presParOf" srcId="{8FC33681-5112-463D-AA40-4E05E7F32C95}" destId="{B6843ACB-413A-4212-B762-4EEE08BB669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A103DD-20A7-411A-A7AA-ABB3715E4FE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439240-8F28-4E8B-878B-BCE40EBB1360}">
      <dgm:prSet phldrT="[Текст]"/>
      <dgm:spPr>
        <a:xfrm>
          <a:off x="0" y="1667559"/>
          <a:ext cx="7886700" cy="151596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ru-RU" smtClean="0">
              <a:latin typeface="Century Gothic" panose="020B0502020202020204"/>
              <a:ea typeface="+mn-ea"/>
              <a:cs typeface="+mn-cs"/>
            </a:rPr>
            <a:t>Перечень запрещенных к применению химических веществ увеличен до 46, из них на 4 вещества введено строгое ограничение в применении. </a:t>
          </a:r>
          <a:endParaRPr lang="ru-RU" dirty="0">
            <a:latin typeface="Century Gothic" panose="020B0502020202020204"/>
            <a:ea typeface="+mn-ea"/>
            <a:cs typeface="+mn-cs"/>
          </a:endParaRPr>
        </a:p>
      </dgm:t>
    </dgm:pt>
    <dgm:pt modelId="{B26F7610-314E-4630-9E7E-7A9938FF5429}" type="parTrans" cxnId="{BEA5E348-FDF4-4C62-B2E1-22D0072C960E}">
      <dgm:prSet/>
      <dgm:spPr/>
      <dgm:t>
        <a:bodyPr/>
        <a:lstStyle/>
        <a:p>
          <a:endParaRPr lang="ru-RU"/>
        </a:p>
      </dgm:t>
    </dgm:pt>
    <dgm:pt modelId="{36AB9051-D8BB-4C72-9ED9-7A7C884C7B01}" type="sibTrans" cxnId="{BEA5E348-FDF4-4C62-B2E1-22D0072C960E}">
      <dgm:prSet/>
      <dgm:spPr/>
      <dgm:t>
        <a:bodyPr/>
        <a:lstStyle/>
        <a:p>
          <a:endParaRPr lang="ru-RU"/>
        </a:p>
      </dgm:t>
    </dgm:pt>
    <dgm:pt modelId="{AF3A1D51-899A-4247-94B3-914796B4360E}">
      <dgm:prSet/>
      <dgm:spPr>
        <a:xfrm>
          <a:off x="0" y="3335119"/>
          <a:ext cx="7886700" cy="151596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ru-RU" dirty="0" smtClean="0">
              <a:latin typeface="Century Gothic" panose="020B0502020202020204"/>
              <a:ea typeface="+mn-ea"/>
              <a:cs typeface="+mn-cs"/>
            </a:rPr>
            <a:t>В период с 2000 по 2017 годы в Секретариат </a:t>
          </a:r>
          <a:r>
            <a:rPr lang="ru-RU" dirty="0" err="1" smtClean="0">
              <a:latin typeface="Century Gothic" panose="020B0502020202020204"/>
              <a:ea typeface="+mn-ea"/>
              <a:cs typeface="+mn-cs"/>
            </a:rPr>
            <a:t>Роттердамской</a:t>
          </a:r>
          <a:r>
            <a:rPr lang="ru-RU" dirty="0" smtClean="0">
              <a:latin typeface="Century Gothic" panose="020B0502020202020204"/>
              <a:ea typeface="+mn-ea"/>
              <a:cs typeface="+mn-cs"/>
            </a:rPr>
            <a:t> конвенции представлены:</a:t>
          </a:r>
          <a:endParaRPr lang="ru-RU" dirty="0">
            <a:latin typeface="Century Gothic" panose="020B0502020202020204"/>
            <a:ea typeface="+mn-ea"/>
            <a:cs typeface="+mn-cs"/>
          </a:endParaRPr>
        </a:p>
      </dgm:t>
    </dgm:pt>
    <dgm:pt modelId="{E41D667D-8C4E-4EDF-98BA-1512509DB9D3}" type="parTrans" cxnId="{F0461564-D0F7-4885-AA20-7F7EFC0E1A3D}">
      <dgm:prSet/>
      <dgm:spPr/>
      <dgm:t>
        <a:bodyPr/>
        <a:lstStyle/>
        <a:p>
          <a:endParaRPr lang="ru-RU"/>
        </a:p>
      </dgm:t>
    </dgm:pt>
    <dgm:pt modelId="{78E19DF1-C3BC-467E-8579-212CD0B79819}" type="sibTrans" cxnId="{F0461564-D0F7-4885-AA20-7F7EFC0E1A3D}">
      <dgm:prSet/>
      <dgm:spPr/>
      <dgm:t>
        <a:bodyPr/>
        <a:lstStyle/>
        <a:p>
          <a:endParaRPr lang="ru-RU"/>
        </a:p>
      </dgm:t>
    </dgm:pt>
    <dgm:pt modelId="{3E73FB2E-4918-4D37-B4FC-B54F9D3511BF}">
      <dgm:prSet/>
      <dgm:spPr>
        <a:xfrm>
          <a:off x="0" y="3335119"/>
          <a:ext cx="7886700" cy="151596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ru-RU" dirty="0" smtClean="0">
              <a:latin typeface="Century Gothic" panose="020B0502020202020204"/>
              <a:ea typeface="+mn-ea"/>
              <a:cs typeface="+mn-cs"/>
            </a:rPr>
            <a:t>46 ответов в отношении импорта промышленных химикатов и пестицидов. Все решения относительно импорта химических веществ, включенных в Приложение III  являются окончательными решениями и содержат ответ «не разрешать импорт»;</a:t>
          </a:r>
          <a:endParaRPr lang="ru-RU" dirty="0">
            <a:latin typeface="Century Gothic" panose="020B0502020202020204"/>
            <a:ea typeface="+mn-ea"/>
            <a:cs typeface="+mn-cs"/>
          </a:endParaRPr>
        </a:p>
      </dgm:t>
    </dgm:pt>
    <dgm:pt modelId="{B2DF11E2-D252-4CD4-8B2B-9D539EB6D27F}" type="parTrans" cxnId="{2454DF08-ECE8-4DD7-94FF-DE47471F2061}">
      <dgm:prSet/>
      <dgm:spPr/>
      <dgm:t>
        <a:bodyPr/>
        <a:lstStyle/>
        <a:p>
          <a:endParaRPr lang="ru-RU"/>
        </a:p>
      </dgm:t>
    </dgm:pt>
    <dgm:pt modelId="{06ABA1F1-CD6C-40AB-B45A-D0909272F1B7}" type="sibTrans" cxnId="{2454DF08-ECE8-4DD7-94FF-DE47471F2061}">
      <dgm:prSet/>
      <dgm:spPr/>
      <dgm:t>
        <a:bodyPr/>
        <a:lstStyle/>
        <a:p>
          <a:endParaRPr lang="ru-RU"/>
        </a:p>
      </dgm:t>
    </dgm:pt>
    <dgm:pt modelId="{1BE0723D-7991-403D-9276-A79B51FD6BE4}">
      <dgm:prSet/>
      <dgm:spPr>
        <a:xfrm>
          <a:off x="0" y="3335119"/>
          <a:ext cx="7886700" cy="151596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ru-RU" smtClean="0">
              <a:latin typeface="Century Gothic" panose="020B0502020202020204"/>
              <a:ea typeface="+mn-ea"/>
              <a:cs typeface="+mn-cs"/>
            </a:rPr>
            <a:t>17 окончательных регламентационных постановлений о запрете применения промышленных химикатов и пестицидов.</a:t>
          </a:r>
          <a:endParaRPr lang="ru-RU" dirty="0">
            <a:latin typeface="Century Gothic" panose="020B0502020202020204"/>
            <a:ea typeface="+mn-ea"/>
            <a:cs typeface="+mn-cs"/>
          </a:endParaRPr>
        </a:p>
      </dgm:t>
    </dgm:pt>
    <dgm:pt modelId="{2E4FC3B0-552B-44D7-8505-51812E6D7AF0}" type="parTrans" cxnId="{319DA008-EA83-45C1-9593-0AAAF0540959}">
      <dgm:prSet/>
      <dgm:spPr/>
      <dgm:t>
        <a:bodyPr/>
        <a:lstStyle/>
        <a:p>
          <a:endParaRPr lang="ru-RU"/>
        </a:p>
      </dgm:t>
    </dgm:pt>
    <dgm:pt modelId="{5D50DAA4-FA33-4D2D-8240-6CA443D5F4D3}" type="sibTrans" cxnId="{319DA008-EA83-45C1-9593-0AAAF0540959}">
      <dgm:prSet/>
      <dgm:spPr/>
      <dgm:t>
        <a:bodyPr/>
        <a:lstStyle/>
        <a:p>
          <a:endParaRPr lang="ru-RU"/>
        </a:p>
      </dgm:t>
    </dgm:pt>
    <dgm:pt modelId="{D552C1F2-9374-448D-9E1A-560F1609E9F7}">
      <dgm:prSet/>
      <dgm:spPr>
        <a:xfrm>
          <a:off x="0" y="0"/>
          <a:ext cx="7886700" cy="151596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ru-RU" smtClean="0">
              <a:latin typeface="Century Gothic" panose="020B0502020202020204"/>
              <a:ea typeface="+mn-ea"/>
              <a:cs typeface="+mn-cs"/>
            </a:rPr>
            <a:t>Кыргызская Республика не производит и не экспортирует промышленные химикаты и пестициды, включенные в Приложение III.</a:t>
          </a:r>
          <a:endParaRPr lang="ru-RU" dirty="0">
            <a:latin typeface="Century Gothic" panose="020B0502020202020204"/>
            <a:ea typeface="+mn-ea"/>
            <a:cs typeface="+mn-cs"/>
          </a:endParaRPr>
        </a:p>
      </dgm:t>
    </dgm:pt>
    <dgm:pt modelId="{0F5A4564-4000-4E7D-9350-35B1D4EA3E05}" type="parTrans" cxnId="{412985BD-6EAD-4224-84B2-E0DCFD7CF9BB}">
      <dgm:prSet/>
      <dgm:spPr/>
      <dgm:t>
        <a:bodyPr/>
        <a:lstStyle/>
        <a:p>
          <a:endParaRPr lang="ru-RU"/>
        </a:p>
      </dgm:t>
    </dgm:pt>
    <dgm:pt modelId="{28DE256E-7098-49F7-B50C-2558417CE353}" type="sibTrans" cxnId="{412985BD-6EAD-4224-84B2-E0DCFD7CF9BB}">
      <dgm:prSet/>
      <dgm:spPr/>
      <dgm:t>
        <a:bodyPr/>
        <a:lstStyle/>
        <a:p>
          <a:endParaRPr lang="ru-RU"/>
        </a:p>
      </dgm:t>
    </dgm:pt>
    <dgm:pt modelId="{656E69BA-D6D8-4204-84B2-8F65252B50C0}" type="pres">
      <dgm:prSet presAssocID="{92A103DD-20A7-411A-A7AA-ABB3715E4FE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114740-54E9-4666-B38A-00EDB57F953E}" type="pres">
      <dgm:prSet presAssocID="{D552C1F2-9374-448D-9E1A-560F1609E9F7}" presName="comp" presStyleCnt="0"/>
      <dgm:spPr/>
    </dgm:pt>
    <dgm:pt modelId="{EFB9BED7-0DD1-4CDD-94B5-7EAF74954E79}" type="pres">
      <dgm:prSet presAssocID="{D552C1F2-9374-448D-9E1A-560F1609E9F7}" presName="box" presStyleLbl="node1" presStyleIdx="0" presStyleCnt="3" custScaleY="76695" custLinFactNeighborY="-107"/>
      <dgm:spPr/>
      <dgm:t>
        <a:bodyPr/>
        <a:lstStyle/>
        <a:p>
          <a:endParaRPr lang="ru-RU"/>
        </a:p>
      </dgm:t>
    </dgm:pt>
    <dgm:pt modelId="{89A69635-D315-420D-AC53-1BF8F78D7EF6}" type="pres">
      <dgm:prSet presAssocID="{D552C1F2-9374-448D-9E1A-560F1609E9F7}" presName="img" presStyleLbl="fgImgPlace1" presStyleIdx="0" presStyleCnt="3" custScaleX="89926" custScaleY="71443"/>
      <dgm:spPr>
        <a:xfrm>
          <a:off x="151596" y="151596"/>
          <a:ext cx="1577340" cy="1212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721B297-60CC-4407-A260-E2D946D5775C}" type="pres">
      <dgm:prSet presAssocID="{D552C1F2-9374-448D-9E1A-560F1609E9F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73C6A-A9C1-40D1-92F2-0DEA207D3CE4}" type="pres">
      <dgm:prSet presAssocID="{28DE256E-7098-49F7-B50C-2558417CE353}" presName="spacer" presStyleCnt="0"/>
      <dgm:spPr/>
    </dgm:pt>
    <dgm:pt modelId="{570DCA03-9307-4ACE-B2BB-EFB64332AE87}" type="pres">
      <dgm:prSet presAssocID="{17439240-8F28-4E8B-878B-BCE40EBB1360}" presName="comp" presStyleCnt="0"/>
      <dgm:spPr/>
    </dgm:pt>
    <dgm:pt modelId="{A49208D7-671A-4C28-898C-3BBF8145205F}" type="pres">
      <dgm:prSet presAssocID="{17439240-8F28-4E8B-878B-BCE40EBB1360}" presName="box" presStyleLbl="node1" presStyleIdx="1" presStyleCnt="3" custScaleY="70815"/>
      <dgm:spPr/>
      <dgm:t>
        <a:bodyPr/>
        <a:lstStyle/>
        <a:p>
          <a:endParaRPr lang="ru-RU"/>
        </a:p>
      </dgm:t>
    </dgm:pt>
    <dgm:pt modelId="{5EB9C9AC-D596-448C-8473-8053EFD084B4}" type="pres">
      <dgm:prSet presAssocID="{17439240-8F28-4E8B-878B-BCE40EBB1360}" presName="img" presStyleLbl="fgImgPlace1" presStyleIdx="1" presStyleCnt="3" custScaleX="80426" custScaleY="64543"/>
      <dgm:spPr>
        <a:xfrm>
          <a:off x="151596" y="1819156"/>
          <a:ext cx="1577340" cy="1212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CBB04A6-2CD4-4096-B78C-401E36E0718C}" type="pres">
      <dgm:prSet presAssocID="{17439240-8F28-4E8B-878B-BCE40EBB136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37A3B-6044-4A13-8CD6-9DA882A413A9}" type="pres">
      <dgm:prSet presAssocID="{36AB9051-D8BB-4C72-9ED9-7A7C884C7B01}" presName="spacer" presStyleCnt="0"/>
      <dgm:spPr/>
    </dgm:pt>
    <dgm:pt modelId="{5C66F9EA-B597-48FE-BAA9-4508B91ABE97}" type="pres">
      <dgm:prSet presAssocID="{AF3A1D51-899A-4247-94B3-914796B4360E}" presName="comp" presStyleCnt="0"/>
      <dgm:spPr/>
    </dgm:pt>
    <dgm:pt modelId="{5ED7C114-9A3C-4906-887C-EC956E66E17D}" type="pres">
      <dgm:prSet presAssocID="{AF3A1D51-899A-4247-94B3-914796B4360E}" presName="box" presStyleLbl="node1" presStyleIdx="2" presStyleCnt="3" custScaleY="127425"/>
      <dgm:spPr/>
      <dgm:t>
        <a:bodyPr/>
        <a:lstStyle/>
        <a:p>
          <a:endParaRPr lang="ru-RU"/>
        </a:p>
      </dgm:t>
    </dgm:pt>
    <dgm:pt modelId="{8986A2ED-FB01-4916-AE12-ECA7283DB0A7}" type="pres">
      <dgm:prSet presAssocID="{AF3A1D51-899A-4247-94B3-914796B4360E}" presName="img" presStyleLbl="fgImgPlace1" presStyleIdx="2" presStyleCnt="3" custScaleX="99309" custScaleY="104994"/>
      <dgm:spPr>
        <a:xfrm>
          <a:off x="151596" y="3486715"/>
          <a:ext cx="1577340" cy="1212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F9D3512-8687-4C84-ADAF-138635C53ACE}" type="pres">
      <dgm:prSet presAssocID="{AF3A1D51-899A-4247-94B3-914796B4360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79923A-87DD-4934-8869-0B9AD064A979}" type="presOf" srcId="{1BE0723D-7991-403D-9276-A79B51FD6BE4}" destId="{5ED7C114-9A3C-4906-887C-EC956E66E17D}" srcOrd="0" destOrd="2" presId="urn:microsoft.com/office/officeart/2005/8/layout/vList4"/>
    <dgm:cxn modelId="{7DB26CD0-1409-4CB1-AA3B-A76D88724311}" type="presOf" srcId="{D552C1F2-9374-448D-9E1A-560F1609E9F7}" destId="{EFB9BED7-0DD1-4CDD-94B5-7EAF74954E79}" srcOrd="0" destOrd="0" presId="urn:microsoft.com/office/officeart/2005/8/layout/vList4"/>
    <dgm:cxn modelId="{BEA5E348-FDF4-4C62-B2E1-22D0072C960E}" srcId="{92A103DD-20A7-411A-A7AA-ABB3715E4FE4}" destId="{17439240-8F28-4E8B-878B-BCE40EBB1360}" srcOrd="1" destOrd="0" parTransId="{B26F7610-314E-4630-9E7E-7A9938FF5429}" sibTransId="{36AB9051-D8BB-4C72-9ED9-7A7C884C7B01}"/>
    <dgm:cxn modelId="{DAAAB40C-0D51-4E99-8A60-1E11A4D5F45E}" type="presOf" srcId="{3E73FB2E-4918-4D37-B4FC-B54F9D3511BF}" destId="{5ED7C114-9A3C-4906-887C-EC956E66E17D}" srcOrd="0" destOrd="1" presId="urn:microsoft.com/office/officeart/2005/8/layout/vList4"/>
    <dgm:cxn modelId="{F0461564-D0F7-4885-AA20-7F7EFC0E1A3D}" srcId="{92A103DD-20A7-411A-A7AA-ABB3715E4FE4}" destId="{AF3A1D51-899A-4247-94B3-914796B4360E}" srcOrd="2" destOrd="0" parTransId="{E41D667D-8C4E-4EDF-98BA-1512509DB9D3}" sibTransId="{78E19DF1-C3BC-467E-8579-212CD0B79819}"/>
    <dgm:cxn modelId="{319DA008-EA83-45C1-9593-0AAAF0540959}" srcId="{AF3A1D51-899A-4247-94B3-914796B4360E}" destId="{1BE0723D-7991-403D-9276-A79B51FD6BE4}" srcOrd="1" destOrd="0" parTransId="{2E4FC3B0-552B-44D7-8505-51812E6D7AF0}" sibTransId="{5D50DAA4-FA33-4D2D-8240-6CA443D5F4D3}"/>
    <dgm:cxn modelId="{D23BE698-8B48-4FAC-83D2-1E40A25AC434}" type="presOf" srcId="{AF3A1D51-899A-4247-94B3-914796B4360E}" destId="{5ED7C114-9A3C-4906-887C-EC956E66E17D}" srcOrd="0" destOrd="0" presId="urn:microsoft.com/office/officeart/2005/8/layout/vList4"/>
    <dgm:cxn modelId="{74AE05D3-FDF5-4BE5-977F-E2177681725B}" type="presOf" srcId="{1BE0723D-7991-403D-9276-A79B51FD6BE4}" destId="{EF9D3512-8687-4C84-ADAF-138635C53ACE}" srcOrd="1" destOrd="2" presId="urn:microsoft.com/office/officeart/2005/8/layout/vList4"/>
    <dgm:cxn modelId="{9FD35768-3F34-421E-9763-9BCD3805B540}" type="presOf" srcId="{D552C1F2-9374-448D-9E1A-560F1609E9F7}" destId="{E721B297-60CC-4407-A260-E2D946D5775C}" srcOrd="1" destOrd="0" presId="urn:microsoft.com/office/officeart/2005/8/layout/vList4"/>
    <dgm:cxn modelId="{5AEFB91C-2647-4A8A-B947-CCF549BE15FE}" type="presOf" srcId="{92A103DD-20A7-411A-A7AA-ABB3715E4FE4}" destId="{656E69BA-D6D8-4204-84B2-8F65252B50C0}" srcOrd="0" destOrd="0" presId="urn:microsoft.com/office/officeart/2005/8/layout/vList4"/>
    <dgm:cxn modelId="{E03F5649-CC7F-4D67-AB8A-6C8CEF1ABAD0}" type="presOf" srcId="{AF3A1D51-899A-4247-94B3-914796B4360E}" destId="{EF9D3512-8687-4C84-ADAF-138635C53ACE}" srcOrd="1" destOrd="0" presId="urn:microsoft.com/office/officeart/2005/8/layout/vList4"/>
    <dgm:cxn modelId="{2454DF08-ECE8-4DD7-94FF-DE47471F2061}" srcId="{AF3A1D51-899A-4247-94B3-914796B4360E}" destId="{3E73FB2E-4918-4D37-B4FC-B54F9D3511BF}" srcOrd="0" destOrd="0" parTransId="{B2DF11E2-D252-4CD4-8B2B-9D539EB6D27F}" sibTransId="{06ABA1F1-CD6C-40AB-B45A-D0909272F1B7}"/>
    <dgm:cxn modelId="{412985BD-6EAD-4224-84B2-E0DCFD7CF9BB}" srcId="{92A103DD-20A7-411A-A7AA-ABB3715E4FE4}" destId="{D552C1F2-9374-448D-9E1A-560F1609E9F7}" srcOrd="0" destOrd="0" parTransId="{0F5A4564-4000-4E7D-9350-35B1D4EA3E05}" sibTransId="{28DE256E-7098-49F7-B50C-2558417CE353}"/>
    <dgm:cxn modelId="{6BCB8A3C-31B5-4AB2-BB33-2C1C92120CB7}" type="presOf" srcId="{17439240-8F28-4E8B-878B-BCE40EBB1360}" destId="{A49208D7-671A-4C28-898C-3BBF8145205F}" srcOrd="0" destOrd="0" presId="urn:microsoft.com/office/officeart/2005/8/layout/vList4"/>
    <dgm:cxn modelId="{6C425AB0-C084-44CB-829C-46AB8C06EB05}" type="presOf" srcId="{3E73FB2E-4918-4D37-B4FC-B54F9D3511BF}" destId="{EF9D3512-8687-4C84-ADAF-138635C53ACE}" srcOrd="1" destOrd="1" presId="urn:microsoft.com/office/officeart/2005/8/layout/vList4"/>
    <dgm:cxn modelId="{98E6BF20-933A-4866-83FF-7C0DA4AAA4EB}" type="presOf" srcId="{17439240-8F28-4E8B-878B-BCE40EBB1360}" destId="{7CBB04A6-2CD4-4096-B78C-401E36E0718C}" srcOrd="1" destOrd="0" presId="urn:microsoft.com/office/officeart/2005/8/layout/vList4"/>
    <dgm:cxn modelId="{AD7A167E-C3D8-4EC6-9C64-C10433098BB2}" type="presParOf" srcId="{656E69BA-D6D8-4204-84B2-8F65252B50C0}" destId="{E8114740-54E9-4666-B38A-00EDB57F953E}" srcOrd="0" destOrd="0" presId="urn:microsoft.com/office/officeart/2005/8/layout/vList4"/>
    <dgm:cxn modelId="{C57E3A89-03A6-468C-99B4-401F1BE6164F}" type="presParOf" srcId="{E8114740-54E9-4666-B38A-00EDB57F953E}" destId="{EFB9BED7-0DD1-4CDD-94B5-7EAF74954E79}" srcOrd="0" destOrd="0" presId="urn:microsoft.com/office/officeart/2005/8/layout/vList4"/>
    <dgm:cxn modelId="{2C9739D5-87EC-47D9-95B6-8FDD94B17E37}" type="presParOf" srcId="{E8114740-54E9-4666-B38A-00EDB57F953E}" destId="{89A69635-D315-420D-AC53-1BF8F78D7EF6}" srcOrd="1" destOrd="0" presId="urn:microsoft.com/office/officeart/2005/8/layout/vList4"/>
    <dgm:cxn modelId="{2F06EB5D-78E6-434D-BA01-052FFF160C89}" type="presParOf" srcId="{E8114740-54E9-4666-B38A-00EDB57F953E}" destId="{E721B297-60CC-4407-A260-E2D946D5775C}" srcOrd="2" destOrd="0" presId="urn:microsoft.com/office/officeart/2005/8/layout/vList4"/>
    <dgm:cxn modelId="{C066D5E3-1880-4F1A-954E-75CD941643CE}" type="presParOf" srcId="{656E69BA-D6D8-4204-84B2-8F65252B50C0}" destId="{F2673C6A-A9C1-40D1-92F2-0DEA207D3CE4}" srcOrd="1" destOrd="0" presId="urn:microsoft.com/office/officeart/2005/8/layout/vList4"/>
    <dgm:cxn modelId="{B4C25001-FC6D-4FC9-BFE6-99E484D69F3F}" type="presParOf" srcId="{656E69BA-D6D8-4204-84B2-8F65252B50C0}" destId="{570DCA03-9307-4ACE-B2BB-EFB64332AE87}" srcOrd="2" destOrd="0" presId="urn:microsoft.com/office/officeart/2005/8/layout/vList4"/>
    <dgm:cxn modelId="{2E5628E3-0985-49F4-A7EA-9D460F291D3A}" type="presParOf" srcId="{570DCA03-9307-4ACE-B2BB-EFB64332AE87}" destId="{A49208D7-671A-4C28-898C-3BBF8145205F}" srcOrd="0" destOrd="0" presId="urn:microsoft.com/office/officeart/2005/8/layout/vList4"/>
    <dgm:cxn modelId="{E0B2EE71-ABA3-49F7-BA95-2A19F8C7E8E5}" type="presParOf" srcId="{570DCA03-9307-4ACE-B2BB-EFB64332AE87}" destId="{5EB9C9AC-D596-448C-8473-8053EFD084B4}" srcOrd="1" destOrd="0" presId="urn:microsoft.com/office/officeart/2005/8/layout/vList4"/>
    <dgm:cxn modelId="{400BC825-2043-409F-B6EF-C9701A701106}" type="presParOf" srcId="{570DCA03-9307-4ACE-B2BB-EFB64332AE87}" destId="{7CBB04A6-2CD4-4096-B78C-401E36E0718C}" srcOrd="2" destOrd="0" presId="urn:microsoft.com/office/officeart/2005/8/layout/vList4"/>
    <dgm:cxn modelId="{35163B51-B33D-4874-A4A3-853BF684D7D4}" type="presParOf" srcId="{656E69BA-D6D8-4204-84B2-8F65252B50C0}" destId="{D2D37A3B-6044-4A13-8CD6-9DA882A413A9}" srcOrd="3" destOrd="0" presId="urn:microsoft.com/office/officeart/2005/8/layout/vList4"/>
    <dgm:cxn modelId="{4BA55051-6470-4EE4-BC3B-F7365E8D4326}" type="presParOf" srcId="{656E69BA-D6D8-4204-84B2-8F65252B50C0}" destId="{5C66F9EA-B597-48FE-BAA9-4508B91ABE97}" srcOrd="4" destOrd="0" presId="urn:microsoft.com/office/officeart/2005/8/layout/vList4"/>
    <dgm:cxn modelId="{B2417921-B938-4F76-B45A-0E05FBCFB6C3}" type="presParOf" srcId="{5C66F9EA-B597-48FE-BAA9-4508B91ABE97}" destId="{5ED7C114-9A3C-4906-887C-EC956E66E17D}" srcOrd="0" destOrd="0" presId="urn:microsoft.com/office/officeart/2005/8/layout/vList4"/>
    <dgm:cxn modelId="{8BFE338F-23C5-49D4-AEAE-6D9C0A82E3E5}" type="presParOf" srcId="{5C66F9EA-B597-48FE-BAA9-4508B91ABE97}" destId="{8986A2ED-FB01-4916-AE12-ECA7283DB0A7}" srcOrd="1" destOrd="0" presId="urn:microsoft.com/office/officeart/2005/8/layout/vList4"/>
    <dgm:cxn modelId="{F281BD7C-EA86-487D-AA7F-97F34C269777}" type="presParOf" srcId="{5C66F9EA-B597-48FE-BAA9-4508B91ABE97}" destId="{EF9D3512-8687-4C84-ADAF-138635C53AC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93DBA0-C0D8-42BD-B998-0B50C0C5FD8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DCB875-6C0B-4566-9629-A52F1B00C940}">
      <dgm:prSet phldrT="[Текст]" custT="1"/>
      <dgm:spPr>
        <a:solidFill>
          <a:schemeClr val="bg1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algn="l"/>
          <a:r>
            <a:rPr lang="ru-RU" sz="1400" u="none" dirty="0" smtClean="0">
              <a:solidFill>
                <a:schemeClr val="tx1"/>
              </a:solidFill>
              <a:latin typeface="+mj-lt"/>
            </a:rPr>
            <a:t>Подготовлена аналитической записки </a:t>
          </a:r>
          <a:r>
            <a:rPr lang="ru-RU" sz="1400" b="0" i="0" u="none" dirty="0" smtClean="0">
              <a:solidFill>
                <a:schemeClr val="tx1"/>
              </a:solidFill>
              <a:latin typeface="+mj-lt"/>
              <a:hlinkClick xmlns:r="http://schemas.openxmlformats.org/officeDocument/2006/relationships" r:id="rId1"/>
            </a:rPr>
            <a:t>«Механизмы по обмену информацией между государственными органами, уполномоченными в сфере управления химическими веществами в Кыргызской Республике»</a:t>
          </a:r>
          <a:r>
            <a:rPr lang="ru-RU" sz="1400" u="none" dirty="0" smtClean="0">
              <a:solidFill>
                <a:schemeClr val="tx1"/>
              </a:solidFill>
              <a:latin typeface="+mj-lt"/>
            </a:rPr>
            <a:t>”.</a:t>
          </a:r>
          <a:endParaRPr lang="ru-RU" sz="1400" u="none" dirty="0">
            <a:solidFill>
              <a:schemeClr val="tx1"/>
            </a:solidFill>
            <a:latin typeface="+mj-lt"/>
          </a:endParaRPr>
        </a:p>
      </dgm:t>
    </dgm:pt>
    <dgm:pt modelId="{6C710BC6-0B16-452C-8BFF-51DC247129A1}" type="parTrans" cxnId="{0A0705CC-E67C-4D4A-8DBA-A7ABF60ACA56}">
      <dgm:prSet/>
      <dgm:spPr/>
      <dgm:t>
        <a:bodyPr/>
        <a:lstStyle/>
        <a:p>
          <a:endParaRPr lang="ru-RU"/>
        </a:p>
      </dgm:t>
    </dgm:pt>
    <dgm:pt modelId="{598FAC56-6476-4AC2-8459-B15036F768C4}" type="sibTrans" cxnId="{0A0705CC-E67C-4D4A-8DBA-A7ABF60ACA56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B7320CB8-5F9B-444B-AF48-4EE7BF34C297}">
      <dgm:prSet phldrT="[Текст]" custT="1"/>
      <dgm:spPr>
        <a:solidFill>
          <a:schemeClr val="bg1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Разработана Политика вовлечения заинтересованных сторон для осуществления на национальном уровне международных соглашений, связанных с химическими веществами и отходами</a:t>
          </a:r>
          <a:endParaRPr lang="en-AU" sz="1400" dirty="0" smtClean="0">
            <a:solidFill>
              <a:schemeClr val="tx1"/>
            </a:solidFill>
            <a:latin typeface="Roboto"/>
          </a:endParaRPr>
        </a:p>
      </dgm:t>
    </dgm:pt>
    <dgm:pt modelId="{B1ECD677-13D5-463D-9D84-8FDB5FEB997C}" type="parTrans" cxnId="{0F1329DE-905D-4201-A5DB-A40FD1EF299A}">
      <dgm:prSet/>
      <dgm:spPr/>
      <dgm:t>
        <a:bodyPr/>
        <a:lstStyle/>
        <a:p>
          <a:endParaRPr lang="ru-RU"/>
        </a:p>
      </dgm:t>
    </dgm:pt>
    <dgm:pt modelId="{0E2FDF10-47C1-4F4E-A64D-F451C4C82C7C}" type="sibTrans" cxnId="{0F1329DE-905D-4201-A5DB-A40FD1EF299A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0A188588-28CF-4D96-BAEB-A2B32EF666F8}">
      <dgm:prSet phldrT="[Текст]" custT="1"/>
      <dgm:spPr>
        <a:solidFill>
          <a:schemeClr val="bg1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Проект " Положения о межведомственном сотрудничестве .....", включают порядок информационного взаимодействия и национальный механизм отчетности по международным соглашениям. </a:t>
          </a:r>
          <a:endParaRPr lang="ru-RU" sz="1400" dirty="0">
            <a:solidFill>
              <a:schemeClr val="tx1"/>
            </a:solidFill>
          </a:endParaRPr>
        </a:p>
      </dgm:t>
    </dgm:pt>
    <dgm:pt modelId="{9BA8BE87-6A27-4733-9D1E-FB87A523F92D}" type="parTrans" cxnId="{221517EB-5C9F-40F0-B40D-8338DCBD27A8}">
      <dgm:prSet/>
      <dgm:spPr/>
      <dgm:t>
        <a:bodyPr/>
        <a:lstStyle/>
        <a:p>
          <a:endParaRPr lang="ru-RU"/>
        </a:p>
      </dgm:t>
    </dgm:pt>
    <dgm:pt modelId="{8F27C354-3B00-4D0B-8040-02281F29E175}" type="sibTrans" cxnId="{221517EB-5C9F-40F0-B40D-8338DCBD27A8}">
      <dgm:prSet/>
      <dgm:spPr/>
      <dgm:t>
        <a:bodyPr/>
        <a:lstStyle/>
        <a:p>
          <a:endParaRPr lang="ru-RU"/>
        </a:p>
      </dgm:t>
    </dgm:pt>
    <dgm:pt modelId="{FC741575-4046-4F9C-B835-D0B83CD3C32B}">
      <dgm:prSet phldrT="[Текст]" custT="1"/>
      <dgm:spPr>
        <a:solidFill>
          <a:schemeClr val="bg1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algn="l"/>
          <a:r>
            <a:rPr lang="ru-RU" sz="1400" u="none" dirty="0" smtClean="0">
              <a:solidFill>
                <a:schemeClr val="tx1"/>
              </a:solidFill>
              <a:latin typeface="+mn-lt"/>
            </a:rPr>
            <a:t>ОО «НЭЭ» отправлены письма в Правительство КР о проблемах с национальной отчетностью по химическим конвенциям, а также о проблемах связанных с выполнением конвенций</a:t>
          </a:r>
          <a:endParaRPr lang="ru-RU" sz="1400" u="none" dirty="0">
            <a:solidFill>
              <a:schemeClr val="tx1"/>
            </a:solidFill>
            <a:latin typeface="+mn-lt"/>
          </a:endParaRPr>
        </a:p>
      </dgm:t>
    </dgm:pt>
    <dgm:pt modelId="{9E1BAAAB-3467-434D-A782-97EC016DBCDD}" type="parTrans" cxnId="{D7A70EC2-3DAE-4E10-A376-273B7EC42CAC}">
      <dgm:prSet/>
      <dgm:spPr/>
      <dgm:t>
        <a:bodyPr/>
        <a:lstStyle/>
        <a:p>
          <a:endParaRPr lang="ru-RU"/>
        </a:p>
      </dgm:t>
    </dgm:pt>
    <dgm:pt modelId="{D9157EC0-09C4-44FE-88FB-BB78A7211A5B}" type="sibTrans" cxnId="{D7A70EC2-3DAE-4E10-A376-273B7EC42CAC}">
      <dgm:prSet/>
      <dgm:spPr/>
      <dgm:t>
        <a:bodyPr/>
        <a:lstStyle/>
        <a:p>
          <a:endParaRPr lang="ru-RU"/>
        </a:p>
      </dgm:t>
    </dgm:pt>
    <dgm:pt modelId="{9C73BF69-29B2-4BE7-9172-F2CABF4B3468}" type="pres">
      <dgm:prSet presAssocID="{2193DBA0-C0D8-42BD-B998-0B50C0C5FD8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3E474D-3767-4C5E-B69E-5CCEADF4FCB4}" type="pres">
      <dgm:prSet presAssocID="{2193DBA0-C0D8-42BD-B998-0B50C0C5FD8C}" presName="dummyMaxCanvas" presStyleCnt="0">
        <dgm:presLayoutVars/>
      </dgm:prSet>
      <dgm:spPr/>
    </dgm:pt>
    <dgm:pt modelId="{134AF297-0E4A-4AB5-A784-FF3C873376AB}" type="pres">
      <dgm:prSet presAssocID="{2193DBA0-C0D8-42BD-B998-0B50C0C5FD8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77533-ACA4-43CF-81B5-AA525671B4F1}" type="pres">
      <dgm:prSet presAssocID="{2193DBA0-C0D8-42BD-B998-0B50C0C5FD8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F18B8-106E-4596-B8ED-0EB7EA616E86}" type="pres">
      <dgm:prSet presAssocID="{2193DBA0-C0D8-42BD-B998-0B50C0C5FD8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9C3FA-5A59-4FB7-B057-E40D5BF554E4}" type="pres">
      <dgm:prSet presAssocID="{2193DBA0-C0D8-42BD-B998-0B50C0C5FD8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6B996-1C33-4F3D-AB57-89AC836BB9E8}" type="pres">
      <dgm:prSet presAssocID="{2193DBA0-C0D8-42BD-B998-0B50C0C5FD8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8DA68-E8B6-4F47-A9C0-FBBB370AA309}" type="pres">
      <dgm:prSet presAssocID="{2193DBA0-C0D8-42BD-B998-0B50C0C5FD8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D91D2-5BBF-4811-97F7-44ABB93552DA}" type="pres">
      <dgm:prSet presAssocID="{2193DBA0-C0D8-42BD-B998-0B50C0C5FD8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1E840-A15A-49DD-AC39-A5434F9D8B82}" type="pres">
      <dgm:prSet presAssocID="{2193DBA0-C0D8-42BD-B998-0B50C0C5FD8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0DA12-5531-48E0-A903-8220A40DCC80}" type="pres">
      <dgm:prSet presAssocID="{2193DBA0-C0D8-42BD-B998-0B50C0C5FD8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D13B7-0C3B-4B6E-A489-AF47C9717BEE}" type="pres">
      <dgm:prSet presAssocID="{2193DBA0-C0D8-42BD-B998-0B50C0C5FD8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38BED-006F-4ECA-9AA7-D037DEBE0C4B}" type="pres">
      <dgm:prSet presAssocID="{2193DBA0-C0D8-42BD-B998-0B50C0C5FD8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1517EB-5C9F-40F0-B40D-8338DCBD27A8}" srcId="{2193DBA0-C0D8-42BD-B998-0B50C0C5FD8C}" destId="{0A188588-28CF-4D96-BAEB-A2B32EF666F8}" srcOrd="3" destOrd="0" parTransId="{9BA8BE87-6A27-4733-9D1E-FB87A523F92D}" sibTransId="{8F27C354-3B00-4D0B-8040-02281F29E175}"/>
    <dgm:cxn modelId="{D8D61DC9-E87E-4579-A978-4EAD7FB30EA2}" type="presOf" srcId="{0E2FDF10-47C1-4F4E-A64D-F451C4C82C7C}" destId="{990D91D2-5BBF-4811-97F7-44ABB93552DA}" srcOrd="0" destOrd="0" presId="urn:microsoft.com/office/officeart/2005/8/layout/vProcess5"/>
    <dgm:cxn modelId="{1A185877-737D-43D3-B9DC-77C33FF7CD14}" type="presOf" srcId="{6DDCB875-6C0B-4566-9629-A52F1B00C940}" destId="{134AF297-0E4A-4AB5-A784-FF3C873376AB}" srcOrd="0" destOrd="0" presId="urn:microsoft.com/office/officeart/2005/8/layout/vProcess5"/>
    <dgm:cxn modelId="{A6C5F583-FF7A-45AD-B530-6E713334FAEB}" type="presOf" srcId="{6DDCB875-6C0B-4566-9629-A52F1B00C940}" destId="{5511E840-A15A-49DD-AC39-A5434F9D8B82}" srcOrd="1" destOrd="0" presId="urn:microsoft.com/office/officeart/2005/8/layout/vProcess5"/>
    <dgm:cxn modelId="{26EBF8FB-B21A-42E3-A314-FB0C2AB89B98}" type="presOf" srcId="{0A188588-28CF-4D96-BAEB-A2B32EF666F8}" destId="{7B338BED-006F-4ECA-9AA7-D037DEBE0C4B}" srcOrd="1" destOrd="0" presId="urn:microsoft.com/office/officeart/2005/8/layout/vProcess5"/>
    <dgm:cxn modelId="{FE0BC3EA-9D18-4232-9E32-DCDCCCDEA324}" type="presOf" srcId="{B7320CB8-5F9B-444B-AF48-4EE7BF34C297}" destId="{9E9F18B8-106E-4596-B8ED-0EB7EA616E86}" srcOrd="0" destOrd="0" presId="urn:microsoft.com/office/officeart/2005/8/layout/vProcess5"/>
    <dgm:cxn modelId="{0F1329DE-905D-4201-A5DB-A40FD1EF299A}" srcId="{2193DBA0-C0D8-42BD-B998-0B50C0C5FD8C}" destId="{B7320CB8-5F9B-444B-AF48-4EE7BF34C297}" srcOrd="2" destOrd="0" parTransId="{B1ECD677-13D5-463D-9D84-8FDB5FEB997C}" sibTransId="{0E2FDF10-47C1-4F4E-A64D-F451C4C82C7C}"/>
    <dgm:cxn modelId="{0A0705CC-E67C-4D4A-8DBA-A7ABF60ACA56}" srcId="{2193DBA0-C0D8-42BD-B998-0B50C0C5FD8C}" destId="{6DDCB875-6C0B-4566-9629-A52F1B00C940}" srcOrd="0" destOrd="0" parTransId="{6C710BC6-0B16-452C-8BFF-51DC247129A1}" sibTransId="{598FAC56-6476-4AC2-8459-B15036F768C4}"/>
    <dgm:cxn modelId="{D7A70EC2-3DAE-4E10-A376-273B7EC42CAC}" srcId="{2193DBA0-C0D8-42BD-B998-0B50C0C5FD8C}" destId="{FC741575-4046-4F9C-B835-D0B83CD3C32B}" srcOrd="1" destOrd="0" parTransId="{9E1BAAAB-3467-434D-A782-97EC016DBCDD}" sibTransId="{D9157EC0-09C4-44FE-88FB-BB78A7211A5B}"/>
    <dgm:cxn modelId="{3E6BC489-CB81-44F5-B25B-BD8A2F004299}" type="presOf" srcId="{FC741575-4046-4F9C-B835-D0B83CD3C32B}" destId="{67677533-ACA4-43CF-81B5-AA525671B4F1}" srcOrd="0" destOrd="0" presId="urn:microsoft.com/office/officeart/2005/8/layout/vProcess5"/>
    <dgm:cxn modelId="{9EBEB61D-6C84-4136-BA31-853479698452}" type="presOf" srcId="{0A188588-28CF-4D96-BAEB-A2B32EF666F8}" destId="{0E69C3FA-5A59-4FB7-B057-E40D5BF554E4}" srcOrd="0" destOrd="0" presId="urn:microsoft.com/office/officeart/2005/8/layout/vProcess5"/>
    <dgm:cxn modelId="{93D5F393-08F6-42FA-A20E-E7A5EBE2B522}" type="presOf" srcId="{FC741575-4046-4F9C-B835-D0B83CD3C32B}" destId="{9F90DA12-5531-48E0-A903-8220A40DCC80}" srcOrd="1" destOrd="0" presId="urn:microsoft.com/office/officeart/2005/8/layout/vProcess5"/>
    <dgm:cxn modelId="{0B329229-4EF7-4A55-8223-684C525DEFBA}" type="presOf" srcId="{D9157EC0-09C4-44FE-88FB-BB78A7211A5B}" destId="{13E8DA68-E8B6-4F47-A9C0-FBBB370AA309}" srcOrd="0" destOrd="0" presId="urn:microsoft.com/office/officeart/2005/8/layout/vProcess5"/>
    <dgm:cxn modelId="{C8689ECF-BEF2-4B9F-90ED-C6C00F813B96}" type="presOf" srcId="{B7320CB8-5F9B-444B-AF48-4EE7BF34C297}" destId="{745D13B7-0C3B-4B6E-A489-AF47C9717BEE}" srcOrd="1" destOrd="0" presId="urn:microsoft.com/office/officeart/2005/8/layout/vProcess5"/>
    <dgm:cxn modelId="{58716163-F0DB-4CDB-95A7-78171FCC5120}" type="presOf" srcId="{2193DBA0-C0D8-42BD-B998-0B50C0C5FD8C}" destId="{9C73BF69-29B2-4BE7-9172-F2CABF4B3468}" srcOrd="0" destOrd="0" presId="urn:microsoft.com/office/officeart/2005/8/layout/vProcess5"/>
    <dgm:cxn modelId="{E3ADD52B-2566-4485-8504-8DA80BC4643E}" type="presOf" srcId="{598FAC56-6476-4AC2-8459-B15036F768C4}" destId="{9726B996-1C33-4F3D-AB57-89AC836BB9E8}" srcOrd="0" destOrd="0" presId="urn:microsoft.com/office/officeart/2005/8/layout/vProcess5"/>
    <dgm:cxn modelId="{0BDFB638-5BA0-4558-85ED-85B5B38F5ECC}" type="presParOf" srcId="{9C73BF69-29B2-4BE7-9172-F2CABF4B3468}" destId="{693E474D-3767-4C5E-B69E-5CCEADF4FCB4}" srcOrd="0" destOrd="0" presId="urn:microsoft.com/office/officeart/2005/8/layout/vProcess5"/>
    <dgm:cxn modelId="{C1FFEC69-6ACC-4485-9517-BA651891879D}" type="presParOf" srcId="{9C73BF69-29B2-4BE7-9172-F2CABF4B3468}" destId="{134AF297-0E4A-4AB5-A784-FF3C873376AB}" srcOrd="1" destOrd="0" presId="urn:microsoft.com/office/officeart/2005/8/layout/vProcess5"/>
    <dgm:cxn modelId="{CDAD0386-9C5A-4855-8315-3E3F5C309A4C}" type="presParOf" srcId="{9C73BF69-29B2-4BE7-9172-F2CABF4B3468}" destId="{67677533-ACA4-43CF-81B5-AA525671B4F1}" srcOrd="2" destOrd="0" presId="urn:microsoft.com/office/officeart/2005/8/layout/vProcess5"/>
    <dgm:cxn modelId="{8656ABC0-40F2-46E9-80CD-76C13B7A3BA0}" type="presParOf" srcId="{9C73BF69-29B2-4BE7-9172-F2CABF4B3468}" destId="{9E9F18B8-106E-4596-B8ED-0EB7EA616E86}" srcOrd="3" destOrd="0" presId="urn:microsoft.com/office/officeart/2005/8/layout/vProcess5"/>
    <dgm:cxn modelId="{C432C781-2A7D-4111-9606-BA0D9439D74D}" type="presParOf" srcId="{9C73BF69-29B2-4BE7-9172-F2CABF4B3468}" destId="{0E69C3FA-5A59-4FB7-B057-E40D5BF554E4}" srcOrd="4" destOrd="0" presId="urn:microsoft.com/office/officeart/2005/8/layout/vProcess5"/>
    <dgm:cxn modelId="{A888684D-375E-4129-B97B-4BE6E054A05B}" type="presParOf" srcId="{9C73BF69-29B2-4BE7-9172-F2CABF4B3468}" destId="{9726B996-1C33-4F3D-AB57-89AC836BB9E8}" srcOrd="5" destOrd="0" presId="urn:microsoft.com/office/officeart/2005/8/layout/vProcess5"/>
    <dgm:cxn modelId="{661EB575-22A1-4CEC-BA2C-CA4D7F0F1AB2}" type="presParOf" srcId="{9C73BF69-29B2-4BE7-9172-F2CABF4B3468}" destId="{13E8DA68-E8B6-4F47-A9C0-FBBB370AA309}" srcOrd="6" destOrd="0" presId="urn:microsoft.com/office/officeart/2005/8/layout/vProcess5"/>
    <dgm:cxn modelId="{148AD4C0-CA2D-44DF-803A-4E650C79FED5}" type="presParOf" srcId="{9C73BF69-29B2-4BE7-9172-F2CABF4B3468}" destId="{990D91D2-5BBF-4811-97F7-44ABB93552DA}" srcOrd="7" destOrd="0" presId="urn:microsoft.com/office/officeart/2005/8/layout/vProcess5"/>
    <dgm:cxn modelId="{2EBEA16A-A555-4841-9CBB-F2D64875DB39}" type="presParOf" srcId="{9C73BF69-29B2-4BE7-9172-F2CABF4B3468}" destId="{5511E840-A15A-49DD-AC39-A5434F9D8B82}" srcOrd="8" destOrd="0" presId="urn:microsoft.com/office/officeart/2005/8/layout/vProcess5"/>
    <dgm:cxn modelId="{CBA7AA70-863B-451C-AAE1-9ADBB45D17DC}" type="presParOf" srcId="{9C73BF69-29B2-4BE7-9172-F2CABF4B3468}" destId="{9F90DA12-5531-48E0-A903-8220A40DCC80}" srcOrd="9" destOrd="0" presId="urn:microsoft.com/office/officeart/2005/8/layout/vProcess5"/>
    <dgm:cxn modelId="{2970D682-7F3A-4665-B81E-3770AC080F68}" type="presParOf" srcId="{9C73BF69-29B2-4BE7-9172-F2CABF4B3468}" destId="{745D13B7-0C3B-4B6E-A489-AF47C9717BEE}" srcOrd="10" destOrd="0" presId="urn:microsoft.com/office/officeart/2005/8/layout/vProcess5"/>
    <dgm:cxn modelId="{D0DCEE63-BC69-43B4-8C55-F09649B156BB}" type="presParOf" srcId="{9C73BF69-29B2-4BE7-9172-F2CABF4B3468}" destId="{7B338BED-006F-4ECA-9AA7-D037DEBE0C4B}" srcOrd="11" destOrd="0" presId="urn:microsoft.com/office/officeart/2005/8/layout/vProcess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FECBE4-DBAF-4B57-AE01-198E02527191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6DB781-ED97-49F2-9E38-99EF7DD1C6A0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Утвержден</a:t>
          </a:r>
          <a:endParaRPr lang="ru-RU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BD856F-FBEA-4331-87AB-15DAC9AF0150}" type="parTrans" cxnId="{DBCF66BB-C56D-4A15-84CF-43AEF85D67E1}">
      <dgm:prSet/>
      <dgm:spPr/>
      <dgm:t>
        <a:bodyPr/>
        <a:lstStyle/>
        <a:p>
          <a:endParaRPr lang="ru-RU"/>
        </a:p>
      </dgm:t>
    </dgm:pt>
    <dgm:pt modelId="{1C598DB3-48E0-4E9F-BCF1-12E0ADB4608F}" type="sibTrans" cxnId="{DBCF66BB-C56D-4A15-84CF-43AEF85D67E1}">
      <dgm:prSet/>
      <dgm:spPr/>
      <dgm:t>
        <a:bodyPr/>
        <a:lstStyle/>
        <a:p>
          <a:endParaRPr lang="ru-RU"/>
        </a:p>
      </dgm:t>
    </dgm:pt>
    <dgm:pt modelId="{F95F7046-411A-4FC2-9FE6-C3C1B74EA841}">
      <dgm:prSet phldrT="[Текст]" custT="1"/>
      <dgm:spPr/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Утверждено ПП КР, которым внесены в список запрещенных и разрешенных пестицидов и химикатов, новые в-</a:t>
          </a:r>
          <a:r>
            <a:rPr lang="ru-RU" sz="1400" dirty="0" err="1" smtClean="0">
              <a:latin typeface="Arial" panose="020B0604020202020204" pitchFamily="34" charset="0"/>
              <a:cs typeface="Arial" panose="020B0604020202020204" pitchFamily="34" charset="0"/>
            </a:rPr>
            <a:t>ва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– гармонизация списков в рамках Стокгольмской и </a:t>
          </a:r>
          <a:r>
            <a:rPr lang="ru-RU" sz="1400" dirty="0" err="1" smtClean="0">
              <a:latin typeface="Arial" panose="020B0604020202020204" pitchFamily="34" charset="0"/>
              <a:cs typeface="Arial" panose="020B0604020202020204" pitchFamily="34" charset="0"/>
            </a:rPr>
            <a:t>Роттердамской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конвенций 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1154C8-28E3-4B2E-89AA-047AEB9C48C7}" type="parTrans" cxnId="{FB738C22-BDB5-4E91-B61B-A9D5E2B77BD4}">
      <dgm:prSet/>
      <dgm:spPr/>
      <dgm:t>
        <a:bodyPr/>
        <a:lstStyle/>
        <a:p>
          <a:endParaRPr lang="ru-RU"/>
        </a:p>
      </dgm:t>
    </dgm:pt>
    <dgm:pt modelId="{CF226217-13E1-4414-B559-06A4C4E41E2E}" type="sibTrans" cxnId="{FB738C22-BDB5-4E91-B61B-A9D5E2B77BD4}">
      <dgm:prSet/>
      <dgm:spPr/>
      <dgm:t>
        <a:bodyPr/>
        <a:lstStyle/>
        <a:p>
          <a:endParaRPr lang="ru-RU"/>
        </a:p>
      </dgm:t>
    </dgm:pt>
    <dgm:pt modelId="{57D0F584-2AE9-41CE-A031-517EC1DAB5A1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Утвержден</a:t>
          </a:r>
          <a:endParaRPr lang="ru-RU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23E598-A05C-49AB-A28B-756EC6DA202D}" type="parTrans" cxnId="{6CB98D9E-3A7F-4468-B7CA-79A807DA4968}">
      <dgm:prSet/>
      <dgm:spPr/>
      <dgm:t>
        <a:bodyPr/>
        <a:lstStyle/>
        <a:p>
          <a:endParaRPr lang="ru-RU"/>
        </a:p>
      </dgm:t>
    </dgm:pt>
    <dgm:pt modelId="{73485101-B98F-4670-BE11-5D2984E1724D}" type="sibTrans" cxnId="{6CB98D9E-3A7F-4468-B7CA-79A807DA4968}">
      <dgm:prSet/>
      <dgm:spPr/>
      <dgm:t>
        <a:bodyPr/>
        <a:lstStyle/>
        <a:p>
          <a:endParaRPr lang="ru-RU"/>
        </a:p>
      </dgm:t>
    </dgm:pt>
    <dgm:pt modelId="{864B40E3-8344-4326-A50D-C7B64AC69606}">
      <dgm:prSet phldrT="[Текст]" custT="1"/>
      <dgm:spPr/>
      <dgm:t>
        <a:bodyPr/>
        <a:lstStyle/>
        <a:p>
          <a:r>
            <a:rPr lang="ru-RU" sz="1400" b="0" i="0" dirty="0" smtClean="0">
              <a:latin typeface="Arial" panose="020B0604020202020204" pitchFamily="34" charset="0"/>
              <a:cs typeface="Arial" panose="020B0604020202020204" pitchFamily="34" charset="0"/>
            </a:rPr>
            <a:t>Каталог пестицидов и </a:t>
          </a:r>
          <a:r>
            <a:rPr lang="ru-RU" sz="1400" b="0" i="0" dirty="0" err="1" smtClean="0">
              <a:latin typeface="Arial" panose="020B0604020202020204" pitchFamily="34" charset="0"/>
              <a:cs typeface="Arial" panose="020B0604020202020204" pitchFamily="34" charset="0"/>
            </a:rPr>
            <a:t>агрохимикатов</a:t>
          </a:r>
          <a:r>
            <a:rPr lang="ru-RU" sz="1400" b="0" i="0" dirty="0" smtClean="0">
              <a:latin typeface="Arial" panose="020B0604020202020204" pitchFamily="34" charset="0"/>
              <a:cs typeface="Arial" panose="020B0604020202020204" pitchFamily="34" charset="0"/>
            </a:rPr>
            <a:t>, разрешенных к применению в Кыргызской Республике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03EBA5-BA0D-45FF-BD0A-B41EE403AEEE}" type="parTrans" cxnId="{4CD11AFC-D5F9-416D-BF5D-EC7E23E3F6E2}">
      <dgm:prSet/>
      <dgm:spPr/>
      <dgm:t>
        <a:bodyPr/>
        <a:lstStyle/>
        <a:p>
          <a:endParaRPr lang="ru-RU"/>
        </a:p>
      </dgm:t>
    </dgm:pt>
    <dgm:pt modelId="{37CE3FE2-994D-492B-87A1-A20A75E74AFB}" type="sibTrans" cxnId="{4CD11AFC-D5F9-416D-BF5D-EC7E23E3F6E2}">
      <dgm:prSet/>
      <dgm:spPr/>
      <dgm:t>
        <a:bodyPr/>
        <a:lstStyle/>
        <a:p>
          <a:endParaRPr lang="ru-RU"/>
        </a:p>
      </dgm:t>
    </dgm:pt>
    <dgm:pt modelId="{1D5BBBD8-3660-4056-9075-6DD7AFD8B843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стадии согласования</a:t>
          </a:r>
          <a:endParaRPr lang="ru-RU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78E864-9AC3-42C9-97B8-2794E4D46A35}" type="parTrans" cxnId="{4911313E-C085-44BB-82A2-D8AC7F3F79F8}">
      <dgm:prSet/>
      <dgm:spPr/>
      <dgm:t>
        <a:bodyPr/>
        <a:lstStyle/>
        <a:p>
          <a:endParaRPr lang="ru-RU"/>
        </a:p>
      </dgm:t>
    </dgm:pt>
    <dgm:pt modelId="{08BE89F2-E62B-4883-B73D-974D6DFB75AF}" type="sibTrans" cxnId="{4911313E-C085-44BB-82A2-D8AC7F3F79F8}">
      <dgm:prSet/>
      <dgm:spPr/>
      <dgm:t>
        <a:bodyPr/>
        <a:lstStyle/>
        <a:p>
          <a:endParaRPr lang="ru-RU"/>
        </a:p>
      </dgm:t>
    </dgm:pt>
    <dgm:pt modelId="{6A5B2A61-9D11-4179-B6C4-FB0286719A49}">
      <dgm:prSet phldrT="[Текст]" custT="1"/>
      <dgm:spPr/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Проект ПП о пролонгации и актуализации Программ Правительства в области химических веществ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55CA61-A2C5-4630-BC28-E42AAC0648C9}" type="parTrans" cxnId="{4C1DA4CA-946D-4678-8757-3472C1FFCE80}">
      <dgm:prSet/>
      <dgm:spPr/>
      <dgm:t>
        <a:bodyPr/>
        <a:lstStyle/>
        <a:p>
          <a:endParaRPr lang="ru-RU"/>
        </a:p>
      </dgm:t>
    </dgm:pt>
    <dgm:pt modelId="{9B7147F3-8587-42E7-A9B8-9E3BBF84AF56}" type="sibTrans" cxnId="{4C1DA4CA-946D-4678-8757-3472C1FFCE80}">
      <dgm:prSet/>
      <dgm:spPr/>
      <dgm:t>
        <a:bodyPr/>
        <a:lstStyle/>
        <a:p>
          <a:endParaRPr lang="ru-RU"/>
        </a:p>
      </dgm:t>
    </dgm:pt>
    <dgm:pt modelId="{5C32B387-624E-4455-B36E-2DD6D92A0070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стадии согласовании</a:t>
          </a:r>
          <a:endParaRPr lang="ru-RU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DC7742-7C6E-47C9-A621-4EF74F8B8233}" type="parTrans" cxnId="{9F925DF4-43BB-4182-8731-EB9D6CF7ABBD}">
      <dgm:prSet/>
      <dgm:spPr/>
      <dgm:t>
        <a:bodyPr/>
        <a:lstStyle/>
        <a:p>
          <a:endParaRPr lang="ru-RU"/>
        </a:p>
      </dgm:t>
    </dgm:pt>
    <dgm:pt modelId="{A206D1ED-6A39-4DB1-BB40-C0C15BCE74BA}" type="sibTrans" cxnId="{9F925DF4-43BB-4182-8731-EB9D6CF7ABBD}">
      <dgm:prSet/>
      <dgm:spPr/>
      <dgm:t>
        <a:bodyPr/>
        <a:lstStyle/>
        <a:p>
          <a:endParaRPr lang="ru-RU"/>
        </a:p>
      </dgm:t>
    </dgm:pt>
    <dgm:pt modelId="{77207CCD-E37C-4C0F-A548-2D4D392E1F90}">
      <dgm:prSet phldrT="[Текст]" custT="1"/>
      <dgm:spPr/>
      <dgm:t>
        <a:bodyPr/>
        <a:lstStyle/>
        <a:p>
          <a:r>
            <a:rPr lang="ru-RU" sz="1400" b="0" dirty="0" smtClean="0">
              <a:latin typeface="Arial" panose="020B0604020202020204" pitchFamily="34" charset="0"/>
              <a:cs typeface="Arial" panose="020B0604020202020204" pitchFamily="34" charset="0"/>
            </a:rPr>
            <a:t>Проект Положение о порядке государственного регулирования трансграничного перемещения опасных отходов в Кыргызской Республике</a:t>
          </a:r>
          <a:endParaRPr lang="ru-RU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F6A6DC-A4E1-4745-92AE-2139A3930E57}" type="parTrans" cxnId="{1254308F-8620-4B8F-88DB-D5F069E5ACFE}">
      <dgm:prSet/>
      <dgm:spPr/>
      <dgm:t>
        <a:bodyPr/>
        <a:lstStyle/>
        <a:p>
          <a:endParaRPr lang="ru-RU"/>
        </a:p>
      </dgm:t>
    </dgm:pt>
    <dgm:pt modelId="{597B700F-A5C4-4A98-B2FE-484FE3A5A862}" type="sibTrans" cxnId="{1254308F-8620-4B8F-88DB-D5F069E5ACFE}">
      <dgm:prSet/>
      <dgm:spPr/>
      <dgm:t>
        <a:bodyPr/>
        <a:lstStyle/>
        <a:p>
          <a:endParaRPr lang="ru-RU"/>
        </a:p>
      </dgm:t>
    </dgm:pt>
    <dgm:pt modelId="{AD43D136-B38A-473B-9CA3-7512DBF0C655}" type="pres">
      <dgm:prSet presAssocID="{49FECBE4-DBAF-4B57-AE01-198E02527191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D23EB8F-2CD9-481C-A031-7D0AEDB86C38}" type="pres">
      <dgm:prSet presAssocID="{F86DB781-ED97-49F2-9E38-99EF7DD1C6A0}" presName="parentText1" presStyleLbl="node1" presStyleIdx="0" presStyleCnt="4" custLinFactNeighborY="-1269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4D186-6679-43F0-8C1D-3424B81FB4B6}" type="pres">
      <dgm:prSet presAssocID="{F86DB781-ED97-49F2-9E38-99EF7DD1C6A0}" presName="childText1" presStyleLbl="solidAlignAcc1" presStyleIdx="0" presStyleCnt="4" custScaleX="104247" custScaleY="100780" custLinFactNeighborX="2026" custLinFactNeighborY="-87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CC7A8-A54A-448C-AD65-AE43E9BF0C45}" type="pres">
      <dgm:prSet presAssocID="{57D0F584-2AE9-41CE-A031-517EC1DAB5A1}" presName="parentText2" presStyleLbl="node1" presStyleIdx="1" presStyleCnt="4" custLinFactNeighborX="568" custLinFactNeighborY="-99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B40C1-F2E9-4CB2-A5EA-9A56E80253F6}" type="pres">
      <dgm:prSet presAssocID="{57D0F584-2AE9-41CE-A031-517EC1DAB5A1}" presName="childText2" presStyleLbl="solidAlignAcc1" presStyleIdx="1" presStyleCnt="4" custScaleX="98157" custLinFactNeighborX="1560" custLinFactNeighborY="-7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6A211-3A21-4286-9D1C-7BF9CCCA4CD9}" type="pres">
      <dgm:prSet presAssocID="{1D5BBBD8-3660-4056-9075-6DD7AFD8B843}" presName="parentText3" presStyleLbl="node1" presStyleIdx="2" presStyleCnt="4" custLinFactNeighborY="-117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30AA6-2F89-4DBD-8B4F-92121F4D8687}" type="pres">
      <dgm:prSet presAssocID="{1D5BBBD8-3660-4056-9075-6DD7AFD8B843}" presName="childText3" presStyleLbl="solidAlignAcc1" presStyleIdx="2" presStyleCnt="4" custScaleX="116487" custScaleY="115105" custLinFactNeighborX="74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4D64C-D2F2-4FF8-BF69-09FE86E2DFEC}" type="pres">
      <dgm:prSet presAssocID="{5C32B387-624E-4455-B36E-2DD6D92A0070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B722C-F491-4AEE-A63C-F6C4FF71C288}" type="pres">
      <dgm:prSet presAssocID="{5C32B387-624E-4455-B36E-2DD6D92A0070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F17624-567A-42DC-A252-E72047039800}" type="presOf" srcId="{57D0F584-2AE9-41CE-A031-517EC1DAB5A1}" destId="{573CC7A8-A54A-448C-AD65-AE43E9BF0C45}" srcOrd="0" destOrd="0" presId="urn:microsoft.com/office/officeart/2009/3/layout/IncreasingArrowsProcess"/>
    <dgm:cxn modelId="{7E6CA469-FF44-4F56-A9C1-CCB3D6B7E4EE}" type="presOf" srcId="{F86DB781-ED97-49F2-9E38-99EF7DD1C6A0}" destId="{3D23EB8F-2CD9-481C-A031-7D0AEDB86C38}" srcOrd="0" destOrd="0" presId="urn:microsoft.com/office/officeart/2009/3/layout/IncreasingArrowsProcess"/>
    <dgm:cxn modelId="{FB738C22-BDB5-4E91-B61B-A9D5E2B77BD4}" srcId="{F86DB781-ED97-49F2-9E38-99EF7DD1C6A0}" destId="{F95F7046-411A-4FC2-9FE6-C3C1B74EA841}" srcOrd="0" destOrd="0" parTransId="{E41154C8-28E3-4B2E-89AA-047AEB9C48C7}" sibTransId="{CF226217-13E1-4414-B559-06A4C4E41E2E}"/>
    <dgm:cxn modelId="{FB076EF7-C79D-45A0-AC16-06521664B6C1}" type="presOf" srcId="{1D5BBBD8-3660-4056-9075-6DD7AFD8B843}" destId="{D876A211-3A21-4286-9D1C-7BF9CCCA4CD9}" srcOrd="0" destOrd="0" presId="urn:microsoft.com/office/officeart/2009/3/layout/IncreasingArrowsProcess"/>
    <dgm:cxn modelId="{6CB98D9E-3A7F-4468-B7CA-79A807DA4968}" srcId="{49FECBE4-DBAF-4B57-AE01-198E02527191}" destId="{57D0F584-2AE9-41CE-A031-517EC1DAB5A1}" srcOrd="1" destOrd="0" parTransId="{3623E598-A05C-49AB-A28B-756EC6DA202D}" sibTransId="{73485101-B98F-4670-BE11-5D2984E1724D}"/>
    <dgm:cxn modelId="{DBCF66BB-C56D-4A15-84CF-43AEF85D67E1}" srcId="{49FECBE4-DBAF-4B57-AE01-198E02527191}" destId="{F86DB781-ED97-49F2-9E38-99EF7DD1C6A0}" srcOrd="0" destOrd="0" parTransId="{6FBD856F-FBEA-4331-87AB-15DAC9AF0150}" sibTransId="{1C598DB3-48E0-4E9F-BCF1-12E0ADB4608F}"/>
    <dgm:cxn modelId="{1254308F-8620-4B8F-88DB-D5F069E5ACFE}" srcId="{5C32B387-624E-4455-B36E-2DD6D92A0070}" destId="{77207CCD-E37C-4C0F-A548-2D4D392E1F90}" srcOrd="0" destOrd="0" parTransId="{39F6A6DC-A4E1-4745-92AE-2139A3930E57}" sibTransId="{597B700F-A5C4-4A98-B2FE-484FE3A5A862}"/>
    <dgm:cxn modelId="{4CD11AFC-D5F9-416D-BF5D-EC7E23E3F6E2}" srcId="{57D0F584-2AE9-41CE-A031-517EC1DAB5A1}" destId="{864B40E3-8344-4326-A50D-C7B64AC69606}" srcOrd="0" destOrd="0" parTransId="{4B03EBA5-BA0D-45FF-BD0A-B41EE403AEEE}" sibTransId="{37CE3FE2-994D-492B-87A1-A20A75E74AFB}"/>
    <dgm:cxn modelId="{F0FFC5E8-84A3-4BD1-A6DC-A866D89AFCDC}" type="presOf" srcId="{864B40E3-8344-4326-A50D-C7B64AC69606}" destId="{81FB40C1-F2E9-4CB2-A5EA-9A56E80253F6}" srcOrd="0" destOrd="0" presId="urn:microsoft.com/office/officeart/2009/3/layout/IncreasingArrowsProcess"/>
    <dgm:cxn modelId="{30FCDCD3-D62E-46CA-AD17-50D2D350F689}" type="presOf" srcId="{5C32B387-624E-4455-B36E-2DD6D92A0070}" destId="{3C94D64C-D2F2-4FF8-BF69-09FE86E2DFEC}" srcOrd="0" destOrd="0" presId="urn:microsoft.com/office/officeart/2009/3/layout/IncreasingArrowsProcess"/>
    <dgm:cxn modelId="{98A59233-0319-44ED-8F8C-B059E86C7278}" type="presOf" srcId="{49FECBE4-DBAF-4B57-AE01-198E02527191}" destId="{AD43D136-B38A-473B-9CA3-7512DBF0C655}" srcOrd="0" destOrd="0" presId="urn:microsoft.com/office/officeart/2009/3/layout/IncreasingArrowsProcess"/>
    <dgm:cxn modelId="{4911313E-C085-44BB-82A2-D8AC7F3F79F8}" srcId="{49FECBE4-DBAF-4B57-AE01-198E02527191}" destId="{1D5BBBD8-3660-4056-9075-6DD7AFD8B843}" srcOrd="2" destOrd="0" parTransId="{F278E864-9AC3-42C9-97B8-2794E4D46A35}" sibTransId="{08BE89F2-E62B-4883-B73D-974D6DFB75AF}"/>
    <dgm:cxn modelId="{4FA08F0B-6AC8-4002-B12C-A136B1DC30AF}" type="presOf" srcId="{77207CCD-E37C-4C0F-A548-2D4D392E1F90}" destId="{1C7B722C-F491-4AEE-A63C-F6C4FF71C288}" srcOrd="0" destOrd="0" presId="urn:microsoft.com/office/officeart/2009/3/layout/IncreasingArrowsProcess"/>
    <dgm:cxn modelId="{72A52ACD-9DF1-4022-9E26-0DBFFCC13749}" type="presOf" srcId="{6A5B2A61-9D11-4179-B6C4-FB0286719A49}" destId="{EE830AA6-2F89-4DBD-8B4F-92121F4D8687}" srcOrd="0" destOrd="0" presId="urn:microsoft.com/office/officeart/2009/3/layout/IncreasingArrowsProcess"/>
    <dgm:cxn modelId="{2C37625A-CF96-497F-AA7B-CE2A546A05B9}" type="presOf" srcId="{F95F7046-411A-4FC2-9FE6-C3C1B74EA841}" destId="{AEE4D186-6679-43F0-8C1D-3424B81FB4B6}" srcOrd="0" destOrd="0" presId="urn:microsoft.com/office/officeart/2009/3/layout/IncreasingArrowsProcess"/>
    <dgm:cxn modelId="{4C1DA4CA-946D-4678-8757-3472C1FFCE80}" srcId="{1D5BBBD8-3660-4056-9075-6DD7AFD8B843}" destId="{6A5B2A61-9D11-4179-B6C4-FB0286719A49}" srcOrd="0" destOrd="0" parTransId="{3A55CA61-A2C5-4630-BC28-E42AAC0648C9}" sibTransId="{9B7147F3-8587-42E7-A9B8-9E3BBF84AF56}"/>
    <dgm:cxn modelId="{9F925DF4-43BB-4182-8731-EB9D6CF7ABBD}" srcId="{49FECBE4-DBAF-4B57-AE01-198E02527191}" destId="{5C32B387-624E-4455-B36E-2DD6D92A0070}" srcOrd="3" destOrd="0" parTransId="{3BDC7742-7C6E-47C9-A621-4EF74F8B8233}" sibTransId="{A206D1ED-6A39-4DB1-BB40-C0C15BCE74BA}"/>
    <dgm:cxn modelId="{53C62E4E-C13D-4ED8-904A-6CBDF1317591}" type="presParOf" srcId="{AD43D136-B38A-473B-9CA3-7512DBF0C655}" destId="{3D23EB8F-2CD9-481C-A031-7D0AEDB86C38}" srcOrd="0" destOrd="0" presId="urn:microsoft.com/office/officeart/2009/3/layout/IncreasingArrowsProcess"/>
    <dgm:cxn modelId="{B43B643A-1BE2-4552-9628-A6599FD0D827}" type="presParOf" srcId="{AD43D136-B38A-473B-9CA3-7512DBF0C655}" destId="{AEE4D186-6679-43F0-8C1D-3424B81FB4B6}" srcOrd="1" destOrd="0" presId="urn:microsoft.com/office/officeart/2009/3/layout/IncreasingArrowsProcess"/>
    <dgm:cxn modelId="{6131FDE5-DEF6-4A08-9EB3-3D3063842810}" type="presParOf" srcId="{AD43D136-B38A-473B-9CA3-7512DBF0C655}" destId="{573CC7A8-A54A-448C-AD65-AE43E9BF0C45}" srcOrd="2" destOrd="0" presId="urn:microsoft.com/office/officeart/2009/3/layout/IncreasingArrowsProcess"/>
    <dgm:cxn modelId="{42E3FD7C-CC5C-4EE4-993D-BF76A11108AA}" type="presParOf" srcId="{AD43D136-B38A-473B-9CA3-7512DBF0C655}" destId="{81FB40C1-F2E9-4CB2-A5EA-9A56E80253F6}" srcOrd="3" destOrd="0" presId="urn:microsoft.com/office/officeart/2009/3/layout/IncreasingArrowsProcess"/>
    <dgm:cxn modelId="{D2EFFA7F-A94D-4F63-A58E-E17C6C4CE1FB}" type="presParOf" srcId="{AD43D136-B38A-473B-9CA3-7512DBF0C655}" destId="{D876A211-3A21-4286-9D1C-7BF9CCCA4CD9}" srcOrd="4" destOrd="0" presId="urn:microsoft.com/office/officeart/2009/3/layout/IncreasingArrowsProcess"/>
    <dgm:cxn modelId="{A98A7BCB-B0A0-43B9-BC49-C2333DE1E1BE}" type="presParOf" srcId="{AD43D136-B38A-473B-9CA3-7512DBF0C655}" destId="{EE830AA6-2F89-4DBD-8B4F-92121F4D8687}" srcOrd="5" destOrd="0" presId="urn:microsoft.com/office/officeart/2009/3/layout/IncreasingArrowsProcess"/>
    <dgm:cxn modelId="{83A23BE3-8747-471C-ACB8-761E572994C1}" type="presParOf" srcId="{AD43D136-B38A-473B-9CA3-7512DBF0C655}" destId="{3C94D64C-D2F2-4FF8-BF69-09FE86E2DFEC}" srcOrd="6" destOrd="0" presId="urn:microsoft.com/office/officeart/2009/3/layout/IncreasingArrowsProcess"/>
    <dgm:cxn modelId="{3B55CAF0-F9DD-44B9-822F-6D4F7713F292}" type="presParOf" srcId="{AD43D136-B38A-473B-9CA3-7512DBF0C655}" destId="{1C7B722C-F491-4AEE-A63C-F6C4FF71C288}" srcOrd="7" destOrd="0" presId="urn:microsoft.com/office/officeart/2009/3/layout/IncreasingArrows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6805740-5E35-4F30-AF6F-61274A9FE73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45B32D-80C3-4334-B317-05365292F3FD}">
      <dgm:prSet phldrT="[Текст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Roboto"/>
            </a:rPr>
            <a:t>Тренинги и семинары</a:t>
          </a:r>
          <a:endParaRPr lang="ru-RU" sz="2000" b="1" dirty="0">
            <a:solidFill>
              <a:schemeClr val="accent1">
                <a:lumMod val="75000"/>
              </a:schemeClr>
            </a:solidFill>
          </a:endParaRPr>
        </a:p>
      </dgm:t>
    </dgm:pt>
    <dgm:pt modelId="{4273218A-6581-4811-8CD1-87EB2AB688D1}" type="parTrans" cxnId="{5953710B-7968-4A9F-801F-DDBF039326C7}">
      <dgm:prSet/>
      <dgm:spPr/>
      <dgm:t>
        <a:bodyPr/>
        <a:lstStyle/>
        <a:p>
          <a:endParaRPr lang="ru-RU"/>
        </a:p>
      </dgm:t>
    </dgm:pt>
    <dgm:pt modelId="{5A1C3918-B553-4838-9A7C-F0A006F5D5D6}" type="sibTrans" cxnId="{5953710B-7968-4A9F-801F-DDBF039326C7}">
      <dgm:prSet/>
      <dgm:spPr/>
      <dgm:t>
        <a:bodyPr/>
        <a:lstStyle/>
        <a:p>
          <a:endParaRPr lang="ru-RU"/>
        </a:p>
      </dgm:t>
    </dgm:pt>
    <dgm:pt modelId="{CDE96FDC-E448-4AD0-A026-75485ABA934D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800" dirty="0" smtClean="0"/>
            <a:t>Разработка и распространение информационных </a:t>
          </a:r>
          <a:r>
            <a:rPr lang="ru-RU" sz="1800" dirty="0" smtClean="0"/>
            <a:t>материалов</a:t>
          </a:r>
          <a:endParaRPr lang="ru-RU" sz="1800" dirty="0"/>
        </a:p>
      </dgm:t>
    </dgm:pt>
    <dgm:pt modelId="{2D5CA397-AAD1-4827-93DC-8ECD044744FC}" type="parTrans" cxnId="{DB69A5D3-043F-4B2A-9D2A-D544950C5321}">
      <dgm:prSet/>
      <dgm:spPr/>
      <dgm:t>
        <a:bodyPr/>
        <a:lstStyle/>
        <a:p>
          <a:endParaRPr lang="ru-RU"/>
        </a:p>
      </dgm:t>
    </dgm:pt>
    <dgm:pt modelId="{2513C613-FC75-455B-9990-2A2F57CB39E5}" type="sibTrans" cxnId="{DB69A5D3-043F-4B2A-9D2A-D544950C5321}">
      <dgm:prSet/>
      <dgm:spPr/>
      <dgm:t>
        <a:bodyPr/>
        <a:lstStyle/>
        <a:p>
          <a:endParaRPr lang="ru-RU"/>
        </a:p>
      </dgm:t>
    </dgm:pt>
    <dgm:pt modelId="{D6D367B5-AA5A-4252-83E0-715AD794D96B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 marL="228600" lvl="1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dirty="0" smtClean="0"/>
            <a:t>Взаимодействие международных договоров в области химической безопасности
Европейские и международные правила по химическим веществам: введение в систему REACH и таможенные процедуры и правила</a:t>
          </a:r>
          <a:endParaRPr lang="ru-RU" sz="1800" dirty="0">
            <a:latin typeface="Roboto"/>
          </a:endParaRPr>
        </a:p>
      </dgm:t>
    </dgm:pt>
    <dgm:pt modelId="{2079D082-D5A9-49E3-994F-3109FB6F6AED}" type="sibTrans" cxnId="{2B8B94C9-18B6-4E8D-BB0B-26DDE0DF9F8E}">
      <dgm:prSet/>
      <dgm:spPr/>
      <dgm:t>
        <a:bodyPr/>
        <a:lstStyle/>
        <a:p>
          <a:endParaRPr lang="ru-RU"/>
        </a:p>
      </dgm:t>
    </dgm:pt>
    <dgm:pt modelId="{69D78D34-C38B-4CD7-901F-899D084950EE}" type="parTrans" cxnId="{2B8B94C9-18B6-4E8D-BB0B-26DDE0DF9F8E}">
      <dgm:prSet/>
      <dgm:spPr/>
      <dgm:t>
        <a:bodyPr/>
        <a:lstStyle/>
        <a:p>
          <a:endParaRPr lang="ru-RU"/>
        </a:p>
      </dgm:t>
    </dgm:pt>
    <dgm:pt modelId="{628A1163-876F-4771-8633-57DDBCD11B3E}">
      <dgm:prSet phldrT="[Текст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b="0" dirty="0" smtClean="0">
              <a:solidFill>
                <a:schemeClr val="tx1"/>
              </a:solidFill>
            </a:rPr>
            <a:t>Информационная деятельность</a:t>
          </a:r>
          <a:endParaRPr lang="ru-RU" sz="2000" b="1" dirty="0">
            <a:solidFill>
              <a:schemeClr val="accent1">
                <a:lumMod val="75000"/>
              </a:schemeClr>
            </a:solidFill>
          </a:endParaRPr>
        </a:p>
      </dgm:t>
    </dgm:pt>
    <dgm:pt modelId="{AF5EFE7C-E087-4857-9B24-138900340661}" type="sibTrans" cxnId="{81F486D5-FF29-4A67-8297-FC70233FF948}">
      <dgm:prSet/>
      <dgm:spPr/>
      <dgm:t>
        <a:bodyPr/>
        <a:lstStyle/>
        <a:p>
          <a:endParaRPr lang="ru-RU"/>
        </a:p>
      </dgm:t>
    </dgm:pt>
    <dgm:pt modelId="{5587170A-A292-42FB-83B2-9BB68AA5E7A9}" type="parTrans" cxnId="{81F486D5-FF29-4A67-8297-FC70233FF948}">
      <dgm:prSet/>
      <dgm:spPr/>
      <dgm:t>
        <a:bodyPr/>
        <a:lstStyle/>
        <a:p>
          <a:endParaRPr lang="ru-RU"/>
        </a:p>
      </dgm:t>
    </dgm:pt>
    <dgm:pt modelId="{8047BC21-75F1-40E7-9652-77B6C990D047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 marL="228600" lvl="1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b="0" i="0" dirty="0" smtClean="0"/>
            <a:t>Национальный форум по обсуждению текущего положения дел в области гармонизации национального законодательства с положениями международных договоров и правовой базой Евразийского экономического союза в сфере регулирования химических веществ и отходов</a:t>
          </a:r>
          <a:endParaRPr lang="ru-RU" sz="1800" b="0" dirty="0">
            <a:latin typeface="Roboto"/>
          </a:endParaRPr>
        </a:p>
      </dgm:t>
    </dgm:pt>
    <dgm:pt modelId="{8A651BBE-BC8B-4BD7-A1B6-69CC0E8B22BD}" type="parTrans" cxnId="{6C9B22B8-AA5A-4224-A83A-F43E0BB4C0F3}">
      <dgm:prSet/>
      <dgm:spPr/>
      <dgm:t>
        <a:bodyPr/>
        <a:lstStyle/>
        <a:p>
          <a:endParaRPr lang="ru-RU"/>
        </a:p>
      </dgm:t>
    </dgm:pt>
    <dgm:pt modelId="{7C49A312-0755-47B7-B806-0FEEC0D83D7B}" type="sibTrans" cxnId="{6C9B22B8-AA5A-4224-A83A-F43E0BB4C0F3}">
      <dgm:prSet/>
      <dgm:spPr/>
      <dgm:t>
        <a:bodyPr/>
        <a:lstStyle/>
        <a:p>
          <a:endParaRPr lang="ru-RU"/>
        </a:p>
      </dgm:t>
    </dgm:pt>
    <dgm:pt modelId="{DE6D88FB-5C9F-469A-A003-CEA894DCD6F0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dirty="0" smtClean="0"/>
            <a:t>Подготовка общественных экологических экспертиз о недопущении уничтожения устаревших пестицидов методом сжигания их в цементных печах</a:t>
          </a:r>
          <a:endParaRPr lang="ru-RU" sz="2000" dirty="0"/>
        </a:p>
      </dgm:t>
    </dgm:pt>
    <dgm:pt modelId="{2E53F4DE-027D-455F-A263-EEFA4B020283}" type="parTrans" cxnId="{B140645E-FF58-407C-886E-12062438CA4A}">
      <dgm:prSet/>
      <dgm:spPr/>
      <dgm:t>
        <a:bodyPr/>
        <a:lstStyle/>
        <a:p>
          <a:endParaRPr lang="ru-RU"/>
        </a:p>
      </dgm:t>
    </dgm:pt>
    <dgm:pt modelId="{B42C8CB0-F5C6-4FD8-B4B4-39FA3138686A}" type="sibTrans" cxnId="{B140645E-FF58-407C-886E-12062438CA4A}">
      <dgm:prSet/>
      <dgm:spPr/>
      <dgm:t>
        <a:bodyPr/>
        <a:lstStyle/>
        <a:p>
          <a:endParaRPr lang="ru-RU"/>
        </a:p>
      </dgm:t>
    </dgm:pt>
    <dgm:pt modelId="{C1E81303-15A3-4D43-9F50-AEA2EC49CDCA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 marL="228600" lvl="1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dirty="0" smtClean="0"/>
            <a:t>Тренинг для инспекторов «Управление </a:t>
          </a:r>
          <a:r>
            <a:rPr lang="ru-RU" sz="1800" dirty="0" err="1" smtClean="0"/>
            <a:t>полихлорированными</a:t>
          </a:r>
          <a:r>
            <a:rPr lang="ru-RU" sz="1800" dirty="0" smtClean="0"/>
            <a:t> дифенилами»</a:t>
          </a:r>
          <a:endParaRPr lang="ru-RU" sz="1800" dirty="0">
            <a:latin typeface="Roboto"/>
          </a:endParaRPr>
        </a:p>
      </dgm:t>
    </dgm:pt>
    <dgm:pt modelId="{9CD4D2BD-A2D5-4BA0-8622-8082C973C917}" type="parTrans" cxnId="{D9A86630-C0CA-4318-9C1F-170FD58EEE42}">
      <dgm:prSet/>
      <dgm:spPr/>
      <dgm:t>
        <a:bodyPr/>
        <a:lstStyle/>
        <a:p>
          <a:endParaRPr lang="ru-RU"/>
        </a:p>
      </dgm:t>
    </dgm:pt>
    <dgm:pt modelId="{EC1CF8A4-DD02-442E-81F5-443B3CDA2619}" type="sibTrans" cxnId="{D9A86630-C0CA-4318-9C1F-170FD58EEE42}">
      <dgm:prSet/>
      <dgm:spPr/>
      <dgm:t>
        <a:bodyPr/>
        <a:lstStyle/>
        <a:p>
          <a:endParaRPr lang="ru-RU"/>
        </a:p>
      </dgm:t>
    </dgm:pt>
    <dgm:pt modelId="{C4E45FE3-AFE5-472B-99AD-033CC6CEAA82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Электронная подписка на 1560 участников
Работа со СМИ</a:t>
          </a:r>
          <a:endParaRPr lang="ru-RU" sz="1800" dirty="0"/>
        </a:p>
      </dgm:t>
    </dgm:pt>
    <dgm:pt modelId="{70639D70-FE9C-427E-AA30-350B4F6F13A2}" type="parTrans" cxnId="{37C295EA-7E51-45E4-B6C4-03FE10C1CF25}">
      <dgm:prSet/>
      <dgm:spPr/>
      <dgm:t>
        <a:bodyPr/>
        <a:lstStyle/>
        <a:p>
          <a:endParaRPr lang="ru-RU"/>
        </a:p>
      </dgm:t>
    </dgm:pt>
    <dgm:pt modelId="{87332D6D-F6B8-4F2F-A104-C28FC319F216}" type="sibTrans" cxnId="{37C295EA-7E51-45E4-B6C4-03FE10C1CF25}">
      <dgm:prSet/>
      <dgm:spPr/>
      <dgm:t>
        <a:bodyPr/>
        <a:lstStyle/>
        <a:p>
          <a:endParaRPr lang="ru-RU"/>
        </a:p>
      </dgm:t>
    </dgm:pt>
    <dgm:pt modelId="{AACF9AB5-F284-48E0-AA79-B8890314C5D6}">
      <dgm:prSet phldrT="[Текст]" custT="1"/>
      <dgm:spPr>
        <a:solidFill>
          <a:schemeClr val="bg1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Сайты: </a:t>
          </a:r>
          <a:r>
            <a:rPr lang="en-US" sz="1800" dirty="0" smtClean="0">
              <a:hlinkClick xmlns:r="http://schemas.openxmlformats.org/officeDocument/2006/relationships" r:id="rId1"/>
            </a:rPr>
            <a:t>http://eco-expertise.org/</a:t>
          </a:r>
          <a:r>
            <a:rPr lang="ru-RU" sz="1800" dirty="0" smtClean="0"/>
            <a:t>; </a:t>
          </a:r>
          <a:r>
            <a:rPr lang="en-US" sz="1800" dirty="0" smtClean="0">
              <a:hlinkClick xmlns:r="http://schemas.openxmlformats.org/officeDocument/2006/relationships" r:id="rId2"/>
            </a:rPr>
            <a:t>http://ghs.eco-expertise.org/</a:t>
          </a:r>
          <a:endParaRPr lang="en-US" sz="1800" dirty="0" smtClean="0"/>
        </a:p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endParaRPr lang="ru-RU" sz="1800" dirty="0"/>
        </a:p>
      </dgm:t>
    </dgm:pt>
    <dgm:pt modelId="{59A0FA59-C3B8-49DC-B501-68430C78E3C3}" type="parTrans" cxnId="{001CAF47-0DFE-46D3-9B22-E8E753031C36}">
      <dgm:prSet/>
      <dgm:spPr/>
      <dgm:t>
        <a:bodyPr/>
        <a:lstStyle/>
        <a:p>
          <a:endParaRPr lang="ru-RU"/>
        </a:p>
      </dgm:t>
    </dgm:pt>
    <dgm:pt modelId="{7F91D28D-F7C0-446B-BF5E-D6895D351787}" type="sibTrans" cxnId="{001CAF47-0DFE-46D3-9B22-E8E753031C36}">
      <dgm:prSet/>
      <dgm:spPr/>
      <dgm:t>
        <a:bodyPr/>
        <a:lstStyle/>
        <a:p>
          <a:endParaRPr lang="ru-RU"/>
        </a:p>
      </dgm:t>
    </dgm:pt>
    <dgm:pt modelId="{904DE544-2E04-4106-9D21-D857DD3E7239}" type="pres">
      <dgm:prSet presAssocID="{D6805740-5E35-4F30-AF6F-61274A9FE7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6C4944-7052-496C-9AB7-09139985B70E}" type="pres">
      <dgm:prSet presAssocID="{B645B32D-80C3-4334-B317-05365292F3FD}" presName="parentText" presStyleLbl="node1" presStyleIdx="0" presStyleCnt="3" custScaleY="47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4F2C41-E52E-483A-BA9B-5E8618EED0AC}" type="pres">
      <dgm:prSet presAssocID="{B645B32D-80C3-4334-B317-05365292F3FD}" presName="childText" presStyleLbl="revTx" presStyleIdx="0" presStyleCnt="2" custLinFactNeighborY="6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1BE3D-FC20-44B6-BB0C-46A6B9882D38}" type="pres">
      <dgm:prSet presAssocID="{628A1163-876F-4771-8633-57DDBCD11B3E}" presName="parentText" presStyleLbl="node1" presStyleIdx="1" presStyleCnt="3" custScaleY="44820" custLinFactNeighborX="526" custLinFactNeighborY="111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35656-8425-439C-A608-EAA3246364BE}" type="pres">
      <dgm:prSet presAssocID="{628A1163-876F-4771-8633-57DDBCD11B3E}" presName="childText" presStyleLbl="revTx" presStyleIdx="1" presStyleCnt="2" custLinFactNeighborX="132" custLinFactNeighborY="22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FB4D2-8896-4CEB-A42B-11904480F568}" type="pres">
      <dgm:prSet presAssocID="{DE6D88FB-5C9F-469A-A003-CEA894DCD6F0}" presName="parentText" presStyleLbl="node1" presStyleIdx="2" presStyleCnt="3" custScaleY="73198" custLinFactNeighborX="-539" custLinFactNeighborY="181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B22B8-AA5A-4224-A83A-F43E0BB4C0F3}" srcId="{B645B32D-80C3-4334-B317-05365292F3FD}" destId="{8047BC21-75F1-40E7-9652-77B6C990D047}" srcOrd="2" destOrd="0" parTransId="{8A651BBE-BC8B-4BD7-A1B6-69CC0E8B22BD}" sibTransId="{7C49A312-0755-47B7-B806-0FEEC0D83D7B}"/>
    <dgm:cxn modelId="{AB5C1E20-C4F9-4B2E-8D2C-37D09445763A}" type="presOf" srcId="{DE6D88FB-5C9F-469A-A003-CEA894DCD6F0}" destId="{4E6FB4D2-8896-4CEB-A42B-11904480F568}" srcOrd="0" destOrd="0" presId="urn:microsoft.com/office/officeart/2005/8/layout/vList2"/>
    <dgm:cxn modelId="{4F8B54CE-275B-48A0-B92A-A6ABCD91578A}" type="presOf" srcId="{C1E81303-15A3-4D43-9F50-AEA2EC49CDCA}" destId="{FE4F2C41-E52E-483A-BA9B-5E8618EED0AC}" srcOrd="0" destOrd="1" presId="urn:microsoft.com/office/officeart/2005/8/layout/vList2"/>
    <dgm:cxn modelId="{001CAF47-0DFE-46D3-9B22-E8E753031C36}" srcId="{628A1163-876F-4771-8633-57DDBCD11B3E}" destId="{AACF9AB5-F284-48E0-AA79-B8890314C5D6}" srcOrd="2" destOrd="0" parTransId="{59A0FA59-C3B8-49DC-B501-68430C78E3C3}" sibTransId="{7F91D28D-F7C0-446B-BF5E-D6895D351787}"/>
    <dgm:cxn modelId="{5953710B-7968-4A9F-801F-DDBF039326C7}" srcId="{D6805740-5E35-4F30-AF6F-61274A9FE734}" destId="{B645B32D-80C3-4334-B317-05365292F3FD}" srcOrd="0" destOrd="0" parTransId="{4273218A-6581-4811-8CD1-87EB2AB688D1}" sibTransId="{5A1C3918-B553-4838-9A7C-F0A006F5D5D6}"/>
    <dgm:cxn modelId="{7BA16A57-2702-4762-A13F-D722AF253E54}" type="presOf" srcId="{D6D367B5-AA5A-4252-83E0-715AD794D96B}" destId="{FE4F2C41-E52E-483A-BA9B-5E8618EED0AC}" srcOrd="0" destOrd="0" presId="urn:microsoft.com/office/officeart/2005/8/layout/vList2"/>
    <dgm:cxn modelId="{DB69A5D3-043F-4B2A-9D2A-D544950C5321}" srcId="{628A1163-876F-4771-8633-57DDBCD11B3E}" destId="{CDE96FDC-E448-4AD0-A026-75485ABA934D}" srcOrd="0" destOrd="0" parTransId="{2D5CA397-AAD1-4827-93DC-8ECD044744FC}" sibTransId="{2513C613-FC75-455B-9990-2A2F57CB39E5}"/>
    <dgm:cxn modelId="{37C295EA-7E51-45E4-B6C4-03FE10C1CF25}" srcId="{628A1163-876F-4771-8633-57DDBCD11B3E}" destId="{C4E45FE3-AFE5-472B-99AD-033CC6CEAA82}" srcOrd="1" destOrd="0" parTransId="{70639D70-FE9C-427E-AA30-350B4F6F13A2}" sibTransId="{87332D6D-F6B8-4F2F-A104-C28FC319F216}"/>
    <dgm:cxn modelId="{81F486D5-FF29-4A67-8297-FC70233FF948}" srcId="{D6805740-5E35-4F30-AF6F-61274A9FE734}" destId="{628A1163-876F-4771-8633-57DDBCD11B3E}" srcOrd="1" destOrd="0" parTransId="{5587170A-A292-42FB-83B2-9BB68AA5E7A9}" sibTransId="{AF5EFE7C-E087-4857-9B24-138900340661}"/>
    <dgm:cxn modelId="{5516E656-584D-478E-9BE1-709A8F5F5A9E}" type="presOf" srcId="{CDE96FDC-E448-4AD0-A026-75485ABA934D}" destId="{6D635656-8425-439C-A608-EAA3246364BE}" srcOrd="0" destOrd="0" presId="urn:microsoft.com/office/officeart/2005/8/layout/vList2"/>
    <dgm:cxn modelId="{B140645E-FF58-407C-886E-12062438CA4A}" srcId="{D6805740-5E35-4F30-AF6F-61274A9FE734}" destId="{DE6D88FB-5C9F-469A-A003-CEA894DCD6F0}" srcOrd="2" destOrd="0" parTransId="{2E53F4DE-027D-455F-A263-EEFA4B020283}" sibTransId="{B42C8CB0-F5C6-4FD8-B4B4-39FA3138686A}"/>
    <dgm:cxn modelId="{D9A86630-C0CA-4318-9C1F-170FD58EEE42}" srcId="{B645B32D-80C3-4334-B317-05365292F3FD}" destId="{C1E81303-15A3-4D43-9F50-AEA2EC49CDCA}" srcOrd="1" destOrd="0" parTransId="{9CD4D2BD-A2D5-4BA0-8622-8082C973C917}" sibTransId="{EC1CF8A4-DD02-442E-81F5-443B3CDA2619}"/>
    <dgm:cxn modelId="{115B9562-AF78-4C5F-8C8E-5E305E10C05E}" type="presOf" srcId="{628A1163-876F-4771-8633-57DDBCD11B3E}" destId="{F991BE3D-FC20-44B6-BB0C-46A6B9882D38}" srcOrd="0" destOrd="0" presId="urn:microsoft.com/office/officeart/2005/8/layout/vList2"/>
    <dgm:cxn modelId="{2B8B94C9-18B6-4E8D-BB0B-26DDE0DF9F8E}" srcId="{B645B32D-80C3-4334-B317-05365292F3FD}" destId="{D6D367B5-AA5A-4252-83E0-715AD794D96B}" srcOrd="0" destOrd="0" parTransId="{69D78D34-C38B-4CD7-901F-899D084950EE}" sibTransId="{2079D082-D5A9-49E3-994F-3109FB6F6AED}"/>
    <dgm:cxn modelId="{5E6BF822-B72A-47C7-9E33-A6971F033F2F}" type="presOf" srcId="{C4E45FE3-AFE5-472B-99AD-033CC6CEAA82}" destId="{6D635656-8425-439C-A608-EAA3246364BE}" srcOrd="0" destOrd="1" presId="urn:microsoft.com/office/officeart/2005/8/layout/vList2"/>
    <dgm:cxn modelId="{441BB461-475A-48FF-90D0-2B2AD4B04A4A}" type="presOf" srcId="{D6805740-5E35-4F30-AF6F-61274A9FE734}" destId="{904DE544-2E04-4106-9D21-D857DD3E7239}" srcOrd="0" destOrd="0" presId="urn:microsoft.com/office/officeart/2005/8/layout/vList2"/>
    <dgm:cxn modelId="{02FB26C6-0374-40B5-8FEB-2109877390FB}" type="presOf" srcId="{B645B32D-80C3-4334-B317-05365292F3FD}" destId="{FC6C4944-7052-496C-9AB7-09139985B70E}" srcOrd="0" destOrd="0" presId="urn:microsoft.com/office/officeart/2005/8/layout/vList2"/>
    <dgm:cxn modelId="{21CA9A3B-FA74-44A9-9061-F25BACC2DC14}" type="presOf" srcId="{8047BC21-75F1-40E7-9652-77B6C990D047}" destId="{FE4F2C41-E52E-483A-BA9B-5E8618EED0AC}" srcOrd="0" destOrd="2" presId="urn:microsoft.com/office/officeart/2005/8/layout/vList2"/>
    <dgm:cxn modelId="{BAABD8CB-0EF2-43A9-BC53-C00735D281C1}" type="presOf" srcId="{AACF9AB5-F284-48E0-AA79-B8890314C5D6}" destId="{6D635656-8425-439C-A608-EAA3246364BE}" srcOrd="0" destOrd="2" presId="urn:microsoft.com/office/officeart/2005/8/layout/vList2"/>
    <dgm:cxn modelId="{DF4A8448-03F5-4802-B321-77F04A3D2FA6}" type="presParOf" srcId="{904DE544-2E04-4106-9D21-D857DD3E7239}" destId="{FC6C4944-7052-496C-9AB7-09139985B70E}" srcOrd="0" destOrd="0" presId="urn:microsoft.com/office/officeart/2005/8/layout/vList2"/>
    <dgm:cxn modelId="{95F33227-4E54-4F4C-A2BA-9446091656A0}" type="presParOf" srcId="{904DE544-2E04-4106-9D21-D857DD3E7239}" destId="{FE4F2C41-E52E-483A-BA9B-5E8618EED0AC}" srcOrd="1" destOrd="0" presId="urn:microsoft.com/office/officeart/2005/8/layout/vList2"/>
    <dgm:cxn modelId="{16B27EC5-BD07-44E7-9909-CE84FB939AAA}" type="presParOf" srcId="{904DE544-2E04-4106-9D21-D857DD3E7239}" destId="{F991BE3D-FC20-44B6-BB0C-46A6B9882D38}" srcOrd="2" destOrd="0" presId="urn:microsoft.com/office/officeart/2005/8/layout/vList2"/>
    <dgm:cxn modelId="{A9545E9F-2427-4B4C-9678-2BA8AF6FE75C}" type="presParOf" srcId="{904DE544-2E04-4106-9D21-D857DD3E7239}" destId="{6D635656-8425-439C-A608-EAA3246364BE}" srcOrd="3" destOrd="0" presId="urn:microsoft.com/office/officeart/2005/8/layout/vList2"/>
    <dgm:cxn modelId="{ABFB8373-A798-44CB-92B2-BBEAF70D7CD8}" type="presParOf" srcId="{904DE544-2E04-4106-9D21-D857DD3E7239}" destId="{4E6FB4D2-8896-4CEB-A42B-11904480F568}" srcOrd="4" destOrd="0" presId="urn:microsoft.com/office/officeart/2005/8/layout/vList2"/>
  </dgm:cxnLst>
  <dgm:bg>
    <a:noFill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6C4944-7052-496C-9AB7-09139985B70E}">
      <dsp:nvSpPr>
        <dsp:cNvPr id="0" name=""/>
        <dsp:cNvSpPr/>
      </dsp:nvSpPr>
      <dsp:spPr>
        <a:xfrm>
          <a:off x="0" y="109039"/>
          <a:ext cx="8630194" cy="566727"/>
        </a:xfrm>
        <a:prstGeom prst="roundRect">
          <a:avLst/>
        </a:prstGeom>
        <a:solidFill>
          <a:schemeClr val="bg1"/>
        </a:solidFill>
        <a:ln>
          <a:solidFill>
            <a:schemeClr val="bg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  <a:latin typeface="Roboto"/>
            </a:rPr>
            <a:t>Тренинги и семинары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7665" y="136704"/>
        <a:ext cx="8574864" cy="511397"/>
      </dsp:txXfrm>
    </dsp:sp>
    <dsp:sp modelId="{FE4F2C41-E52E-483A-BA9B-5E8618EED0AC}">
      <dsp:nvSpPr>
        <dsp:cNvPr id="0" name=""/>
        <dsp:cNvSpPr/>
      </dsp:nvSpPr>
      <dsp:spPr>
        <a:xfrm>
          <a:off x="0" y="749053"/>
          <a:ext cx="8630194" cy="2715840"/>
        </a:xfrm>
        <a:prstGeom prst="rect">
          <a:avLst/>
        </a:prstGeom>
        <a:solidFill>
          <a:schemeClr val="bg1">
            <a:alpha val="90000"/>
          </a:schemeClr>
        </a:solidFill>
        <a:ln>
          <a:solidFill>
            <a:schemeClr val="bg1">
              <a:alpha val="9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009" tIns="22860" rIns="128016" bIns="22860" numCol="1" spcCol="1270" anchor="t" anchorCtr="0">
          <a:noAutofit/>
        </a:bodyPr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Взаимодействие международных договоров в области химической безопасности
Европейские и международные правила по химическим веществам: введение в систему REACH и таможенные процедуры и правила</a:t>
          </a:r>
          <a:endParaRPr lang="ru-RU" sz="1800" kern="1200" dirty="0">
            <a:latin typeface="Roboto"/>
          </a:endParaRP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Тренинг для инспекторов «Управление </a:t>
          </a:r>
          <a:r>
            <a:rPr lang="ru-RU" sz="1800" kern="1200" dirty="0" err="1" smtClean="0"/>
            <a:t>полихлорированными</a:t>
          </a:r>
          <a:r>
            <a:rPr lang="ru-RU" sz="1800" kern="1200" dirty="0" smtClean="0"/>
            <a:t> дифенилами»</a:t>
          </a:r>
          <a:endParaRPr lang="ru-RU" sz="1800" kern="1200" dirty="0">
            <a:latin typeface="Roboto"/>
          </a:endParaRP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/>
            <a:t>Национальный форум по обсуждению текущего положения дел в области гармонизации национального законодательства с положениями международных договоров и правовой базой Евразийского экономического союза в сфере регулирования химических веществ и отходов</a:t>
          </a:r>
          <a:endParaRPr lang="ru-RU" sz="1800" b="0" kern="1200" dirty="0">
            <a:latin typeface="Roboto"/>
          </a:endParaRPr>
        </a:p>
      </dsp:txBody>
      <dsp:txXfrm>
        <a:off x="0" y="749053"/>
        <a:ext cx="8630194" cy="2715840"/>
      </dsp:txXfrm>
    </dsp:sp>
    <dsp:sp modelId="{F991BE3D-FC20-44B6-BB0C-46A6B9882D38}">
      <dsp:nvSpPr>
        <dsp:cNvPr id="0" name=""/>
        <dsp:cNvSpPr/>
      </dsp:nvSpPr>
      <dsp:spPr>
        <a:xfrm>
          <a:off x="0" y="3554181"/>
          <a:ext cx="8630194" cy="536979"/>
        </a:xfrm>
        <a:prstGeom prst="roundRect">
          <a:avLst/>
        </a:prstGeom>
        <a:solidFill>
          <a:schemeClr val="bg1"/>
        </a:solidFill>
        <a:ln>
          <a:solidFill>
            <a:schemeClr val="bg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Информационная деятельность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6213" y="3580394"/>
        <a:ext cx="8577768" cy="484553"/>
      </dsp:txXfrm>
    </dsp:sp>
    <dsp:sp modelId="{6D635656-8425-439C-A608-EAA3246364BE}">
      <dsp:nvSpPr>
        <dsp:cNvPr id="0" name=""/>
        <dsp:cNvSpPr/>
      </dsp:nvSpPr>
      <dsp:spPr>
        <a:xfrm>
          <a:off x="0" y="4200778"/>
          <a:ext cx="8630194" cy="1457280"/>
        </a:xfrm>
        <a:prstGeom prst="rect">
          <a:avLst/>
        </a:prstGeom>
        <a:solidFill>
          <a:schemeClr val="bg1">
            <a:alpha val="90000"/>
          </a:schemeClr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009" tIns="22860" rIns="128016" bIns="22860" numCol="1" spcCol="1270" anchor="t" anchorCtr="0">
          <a:noAutofit/>
        </a:bodyPr>
        <a:lstStyle/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Разработка и распространение информационных </a:t>
          </a:r>
          <a:r>
            <a:rPr lang="ru-RU" sz="1800" kern="1200" dirty="0" smtClean="0"/>
            <a:t>материалов</a:t>
          </a:r>
          <a:endParaRPr lang="ru-RU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Электронная подписка на 1560 участников
Работа со СМИ</a:t>
          </a:r>
          <a:endParaRPr lang="ru-RU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Сайты: </a:t>
          </a:r>
          <a:r>
            <a:rPr lang="en-US" sz="1800" kern="1200" dirty="0" smtClean="0">
              <a:hlinkClick xmlns:r="http://schemas.openxmlformats.org/officeDocument/2006/relationships" r:id="rId1"/>
            </a:rPr>
            <a:t>http://eco-expertise.org/</a:t>
          </a:r>
          <a:r>
            <a:rPr lang="ru-RU" sz="1800" kern="1200" dirty="0" smtClean="0"/>
            <a:t>; </a:t>
          </a:r>
          <a:r>
            <a:rPr lang="en-US" sz="1800" kern="1200" dirty="0" smtClean="0">
              <a:hlinkClick xmlns:r="http://schemas.openxmlformats.org/officeDocument/2006/relationships" r:id="rId2"/>
            </a:rPr>
            <a:t>http://ghs.eco-expertise.org/</a:t>
          </a:r>
          <a:endParaRPr lang="en-US" sz="1800" kern="1200" dirty="0" smtClean="0"/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</dsp:txBody>
      <dsp:txXfrm>
        <a:off x="0" y="4200778"/>
        <a:ext cx="8630194" cy="1457280"/>
      </dsp:txXfrm>
    </dsp:sp>
    <dsp:sp modelId="{4E6FB4D2-8896-4CEB-A42B-11904480F568}">
      <dsp:nvSpPr>
        <dsp:cNvPr id="0" name=""/>
        <dsp:cNvSpPr/>
      </dsp:nvSpPr>
      <dsp:spPr>
        <a:xfrm>
          <a:off x="0" y="5494905"/>
          <a:ext cx="8630194" cy="876970"/>
        </a:xfrm>
        <a:prstGeom prst="roundRect">
          <a:avLst/>
        </a:prstGeom>
        <a:solidFill>
          <a:schemeClr val="bg1">
            <a:alpha val="90000"/>
          </a:schemeClr>
        </a:solidFill>
        <a:ln>
          <a:solidFill>
            <a:schemeClr val="bg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Подготовка общественных экологических экспертиз о недопущении уничтожения устаревших пестицидов методом сжигания их в цементных печах</a:t>
          </a:r>
          <a:endParaRPr lang="ru-RU" sz="2000" kern="1200" dirty="0"/>
        </a:p>
      </dsp:txBody>
      <dsp:txXfrm>
        <a:off x="42810" y="5537715"/>
        <a:ext cx="8544574" cy="791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122363"/>
            <a:ext cx="7772400" cy="2387600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add your project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lang="en-US" sz="2400" kern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your name and country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85800" y="3509963"/>
            <a:ext cx="7772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6" b="9995"/>
          <a:stretch/>
        </p:blipFill>
        <p:spPr>
          <a:xfrm>
            <a:off x="7242876" y="5436524"/>
            <a:ext cx="1930219" cy="134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92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8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576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1325563"/>
          </a:xfrm>
        </p:spPr>
        <p:txBody>
          <a:bodyPr/>
          <a:lstStyle>
            <a:lvl1pPr>
              <a:defRPr>
                <a:solidFill>
                  <a:srgbClr val="00AEEF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Roboto" pitchFamily="2" charset="0"/>
                <a:ea typeface="Roboto" pitchFamily="2" charset="0"/>
              </a:defRPr>
            </a:lvl1pPr>
            <a:lvl2pPr>
              <a:defRPr>
                <a:latin typeface="Roboto" pitchFamily="2" charset="0"/>
                <a:ea typeface="Roboto" pitchFamily="2" charset="0"/>
              </a:defRPr>
            </a:lvl2pPr>
            <a:lvl3pPr>
              <a:defRPr>
                <a:latin typeface="Roboto" pitchFamily="2" charset="0"/>
                <a:ea typeface="Roboto" pitchFamily="2" charset="0"/>
              </a:defRPr>
            </a:lvl3pPr>
            <a:lvl4pPr>
              <a:defRPr>
                <a:latin typeface="Roboto" pitchFamily="2" charset="0"/>
                <a:ea typeface="Roboto" pitchFamily="2" charset="0"/>
              </a:defRPr>
            </a:lvl4pPr>
            <a:lvl5pPr>
              <a:defRPr>
                <a:latin typeface="Roboto" pitchFamily="2" charset="0"/>
                <a:ea typeface="Roboto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6533" r="12261" b="18206"/>
          <a:stretch/>
        </p:blipFill>
        <p:spPr>
          <a:xfrm>
            <a:off x="7286797" y="5818961"/>
            <a:ext cx="1721997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2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77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51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27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59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118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73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0CCCD-889C-40A0-93B5-B65E7E74287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D19B-23F9-48AE-A9C0-F4426641B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9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Выполнение трех химических конвенций в Кыргызстане - достижения и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Конюхова Инна</a:t>
            </a:r>
          </a:p>
          <a:p>
            <a:r>
              <a:rPr lang="ru-RU" b="1" dirty="0" smtClean="0"/>
              <a:t>ОО «Независимая экологическая экспертиза» </a:t>
            </a:r>
          </a:p>
          <a:p>
            <a:r>
              <a:rPr lang="en-US" b="1" dirty="0" smtClean="0"/>
              <a:t>www.eco-expertise.org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101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1085341"/>
          </a:xfrm>
        </p:spPr>
        <p:txBody>
          <a:bodyPr>
            <a:normAutofit fontScale="90000"/>
          </a:bodyPr>
          <a:lstStyle/>
          <a:p>
            <a:r>
              <a:rPr lang="ru-RU" dirty="0"/>
              <a:t>Непреднамеренные выбросы </a:t>
            </a:r>
            <a:r>
              <a:rPr lang="ru-RU" dirty="0" smtClean="0"/>
              <a:t>СОЗ и новые СОЗ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85991"/>
            <a:ext cx="7886700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Определение содержания </a:t>
            </a:r>
            <a:r>
              <a:rPr lang="ru-RU" dirty="0" err="1"/>
              <a:t>диоксинов</a:t>
            </a:r>
            <a:r>
              <a:rPr lang="ru-RU" dirty="0"/>
              <a:t>/фуранов в окружающей среде, организме человека, как и контроль источников их генерации, в Кыргызской Республике никогда не проводились и не проводятся из-за отсутствия соответствующей инструментальной базы.</a:t>
            </a:r>
          </a:p>
          <a:p>
            <a:r>
              <a:rPr lang="ru-RU" dirty="0" smtClean="0"/>
              <a:t>На июнь 2019г. в перечень химических </a:t>
            </a:r>
            <a:r>
              <a:rPr lang="ru-RU" dirty="0"/>
              <a:t>веществ и пестицидов, применение которых запрещено или строго </a:t>
            </a:r>
            <a:r>
              <a:rPr lang="ru-RU" dirty="0" smtClean="0"/>
              <a:t>ограничено включено </a:t>
            </a:r>
            <a:r>
              <a:rPr lang="ru-RU" dirty="0"/>
              <a:t>24 вещества из Приложение </a:t>
            </a:r>
            <a:r>
              <a:rPr lang="ru-RU" dirty="0" smtClean="0"/>
              <a:t>А и 2 вещества из Приложения В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cxnSp>
        <p:nvCxnSpPr>
          <p:cNvPr id="4" name="Straight Connector 4"/>
          <p:cNvCxnSpPr/>
          <p:nvPr/>
        </p:nvCxnSpPr>
        <p:spPr>
          <a:xfrm>
            <a:off x="628650" y="1236507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763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699" y="222251"/>
            <a:ext cx="8058150" cy="655573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Роттердамская</a:t>
            </a:r>
            <a:r>
              <a:rPr lang="ru-RU" sz="3200" dirty="0" smtClean="0"/>
              <a:t> конвенция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3180168"/>
              </p:ext>
            </p:extLst>
          </p:nvPr>
        </p:nvGraphicFramePr>
        <p:xfrm>
          <a:off x="628650" y="1325880"/>
          <a:ext cx="7886700" cy="5184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699" y="859534"/>
            <a:ext cx="7901101" cy="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22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2"/>
            <a:ext cx="8131302" cy="62248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Базельской</a:t>
            </a:r>
            <a:r>
              <a:rPr lang="ru-RU" dirty="0" smtClean="0"/>
              <a:t> </a:t>
            </a:r>
            <a:r>
              <a:rPr lang="ru-RU" dirty="0"/>
              <a:t>конвенции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027612"/>
            <a:ext cx="7886700" cy="514935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Национальным законодательством не регламентирован перечень/список опасных отходов, кроме отходов, перечисленных в Приложениях I и II </a:t>
            </a:r>
            <a:r>
              <a:rPr lang="ru-RU" dirty="0" err="1"/>
              <a:t>Базельской</a:t>
            </a:r>
            <a:r>
              <a:rPr lang="ru-RU" dirty="0"/>
              <a:t> конвенции, являющиеся объектом трансграничной перевозки.</a:t>
            </a:r>
          </a:p>
          <a:p>
            <a:r>
              <a:rPr lang="ru-RU" dirty="0"/>
              <a:t>Действующее законодательство Кыргызской Республики не содержит специального нормативного правового акта, регулирующего отношения в области экспорта, импорта и транзита опасных отходов.</a:t>
            </a:r>
            <a:endParaRPr lang="ru-RU" b="1" dirty="0"/>
          </a:p>
          <a:p>
            <a:r>
              <a:rPr lang="ru-RU" dirty="0"/>
              <a:t>В регионе отсутствует сотрудничество и исполнение Сторонами обязательств </a:t>
            </a:r>
            <a:r>
              <a:rPr lang="ru-RU" dirty="0" err="1"/>
              <a:t>Базельской</a:t>
            </a:r>
            <a:r>
              <a:rPr lang="ru-RU" dirty="0"/>
              <a:t> конвенции. Примеры предыдущих лет показывают, что соседние страны, являющиеся Сторонами </a:t>
            </a:r>
            <a:r>
              <a:rPr lang="ru-RU" dirty="0" err="1"/>
              <a:t>Базельской</a:t>
            </a:r>
            <a:r>
              <a:rPr lang="ru-RU" dirty="0"/>
              <a:t> конвенции, не соблюдают ее положений. Так как, Кыргызстан не получил ни одного ответа на высланные уведомления соседним странам, касающиеся транзита и экспорта опасных отходов. </a:t>
            </a:r>
            <a:endParaRPr lang="ru-RU" dirty="0" smtClean="0"/>
          </a:p>
          <a:p>
            <a:r>
              <a:rPr lang="ru-RU" dirty="0" smtClean="0"/>
              <a:t>Отсутствует статистическая отчетность по видам </a:t>
            </a:r>
            <a:r>
              <a:rPr lang="ru-RU" dirty="0" err="1" smtClean="0"/>
              <a:t>оотходов</a:t>
            </a:r>
            <a:endParaRPr lang="ru-RU" dirty="0"/>
          </a:p>
        </p:txBody>
      </p:sp>
      <p:cxnSp>
        <p:nvCxnSpPr>
          <p:cNvPr id="4" name="Straight Connector 4"/>
          <p:cNvCxnSpPr/>
          <p:nvPr/>
        </p:nvCxnSpPr>
        <p:spPr>
          <a:xfrm>
            <a:off x="628650" y="748827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372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098" y="350874"/>
            <a:ext cx="7818432" cy="61839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Проблемы </a:t>
            </a:r>
            <a:r>
              <a:rPr lang="ru-RU" sz="3200" b="1" dirty="0" smtClean="0">
                <a:solidFill>
                  <a:srgbClr val="002060"/>
                </a:solidFill>
              </a:rPr>
              <a:t>	</a:t>
            </a:r>
            <a:r>
              <a:rPr lang="en-US" sz="3200" b="1" dirty="0" smtClean="0">
                <a:solidFill>
                  <a:srgbClr val="002060"/>
                </a:solidFill>
              </a:rPr>
              <a:t>		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Направления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098" y="1208418"/>
            <a:ext cx="3486150" cy="4945494"/>
          </a:xfrm>
        </p:spPr>
        <p:txBody>
          <a:bodyPr>
            <a:normAutofit fontScale="70000" lnSpcReduction="20000"/>
          </a:bodyPr>
          <a:lstStyle/>
          <a:p>
            <a:r>
              <a:rPr lang="ru-RU" sz="2000" dirty="0" smtClean="0"/>
              <a:t>отсутствуют </a:t>
            </a:r>
            <a:r>
              <a:rPr lang="ru-RU" sz="2000" dirty="0"/>
              <a:t>действенные меры по ликвидации «исторических» загрязнений; </a:t>
            </a:r>
          </a:p>
          <a:p>
            <a:r>
              <a:rPr lang="ru-RU" sz="2000" dirty="0" smtClean="0"/>
              <a:t>отсутствует </a:t>
            </a:r>
            <a:r>
              <a:rPr lang="ru-RU" sz="2000" dirty="0"/>
              <a:t>регулирование обращения с отдельными специфическими видами химических веществ и отходов (электронного и электрического оборудования, медицинских отходов, ртутьсодержащих изделий отходов и т.п.);</a:t>
            </a:r>
          </a:p>
          <a:p>
            <a:r>
              <a:rPr lang="ru-RU" sz="2000" dirty="0" smtClean="0"/>
              <a:t>отсутствие </a:t>
            </a:r>
            <a:r>
              <a:rPr lang="ru-RU" sz="2000" dirty="0"/>
              <a:t>системы мониторинга;</a:t>
            </a:r>
          </a:p>
          <a:p>
            <a:r>
              <a:rPr lang="ru-RU" sz="2000" dirty="0" smtClean="0"/>
              <a:t>низкий </a:t>
            </a:r>
            <a:r>
              <a:rPr lang="ru-RU" sz="2000" dirty="0"/>
              <a:t>технический потенциал химических лабораторий; отсутствует принцип ответственности производителей; практически не развит оборот вторичных ресурсов;</a:t>
            </a:r>
          </a:p>
          <a:p>
            <a:r>
              <a:rPr lang="ru-RU" sz="2000" dirty="0" smtClean="0"/>
              <a:t>не </a:t>
            </a:r>
            <a:r>
              <a:rPr lang="ru-RU" sz="2000" dirty="0"/>
              <a:t>внедряются наилучшие доступные технологии по переработке и уничтожению отходов, в том числе содержащих СОЗ, ртуть и т.п.; </a:t>
            </a:r>
          </a:p>
          <a:p>
            <a:r>
              <a:rPr lang="ru-RU" sz="2000" dirty="0" smtClean="0"/>
              <a:t>недостаточно </a:t>
            </a:r>
            <a:r>
              <a:rPr lang="ru-RU" sz="2000" dirty="0"/>
              <a:t>проработаны механизмы взаимодействия и обмена информацией между государственными органами.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660323" y="1208418"/>
            <a:ext cx="4036139" cy="508265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внедрение </a:t>
            </a:r>
            <a:r>
              <a:rPr lang="ru-RU" sz="2000" dirty="0"/>
              <a:t>и использование работающих механизмов межведомственного и </a:t>
            </a:r>
            <a:r>
              <a:rPr lang="ru-RU" sz="2000" dirty="0" err="1"/>
              <a:t>межсекторального</a:t>
            </a:r>
            <a:r>
              <a:rPr lang="ru-RU" sz="2000" dirty="0"/>
              <a:t> взаимодействия и обмена информацией; </a:t>
            </a:r>
            <a:endParaRPr lang="ru-RU" sz="2000" dirty="0" smtClean="0"/>
          </a:p>
          <a:p>
            <a:r>
              <a:rPr lang="ru-RU" sz="2000" dirty="0" smtClean="0"/>
              <a:t>разработка </a:t>
            </a:r>
            <a:r>
              <a:rPr lang="ru-RU" sz="2000" dirty="0"/>
              <a:t>и внедрение соответствующей нормативной правовой базы; </a:t>
            </a:r>
            <a:endParaRPr lang="ru-RU" sz="2000" dirty="0" smtClean="0"/>
          </a:p>
          <a:p>
            <a:r>
              <a:rPr lang="ru-RU" sz="2000" dirty="0" smtClean="0"/>
              <a:t>гармонизация </a:t>
            </a:r>
            <a:r>
              <a:rPr lang="ru-RU" sz="2000" dirty="0"/>
              <a:t>национального законодательства с нормативной базой ЕАЭС и выход на партнеров ЕАЭС; </a:t>
            </a:r>
            <a:endParaRPr lang="ru-RU" sz="2000" dirty="0" smtClean="0"/>
          </a:p>
          <a:p>
            <a:r>
              <a:rPr lang="ru-RU" sz="2000" dirty="0" smtClean="0"/>
              <a:t>регламентация </a:t>
            </a:r>
            <a:r>
              <a:rPr lang="ru-RU" sz="2000" dirty="0"/>
              <a:t>и внедрение эффективной системы мониторинга; </a:t>
            </a:r>
            <a:endParaRPr lang="ru-RU" sz="2000" dirty="0" smtClean="0"/>
          </a:p>
          <a:p>
            <a:r>
              <a:rPr lang="ru-RU" sz="2000" dirty="0" smtClean="0"/>
              <a:t>инвентаризация </a:t>
            </a:r>
            <a:r>
              <a:rPr lang="ru-RU" sz="2000" dirty="0"/>
              <a:t>химических веществ и отходов (по единой терминологии и классификации); </a:t>
            </a:r>
            <a:endParaRPr lang="ru-RU" sz="2000" dirty="0" smtClean="0"/>
          </a:p>
          <a:p>
            <a:r>
              <a:rPr lang="ru-RU" sz="2000" dirty="0" smtClean="0"/>
              <a:t>доступная </a:t>
            </a:r>
            <a:r>
              <a:rPr lang="ru-RU" sz="2000" dirty="0"/>
              <a:t>для всех информационная база по опасным химическим веществам и отходам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внедрение </a:t>
            </a:r>
            <a:r>
              <a:rPr lang="ru-RU" sz="2000" dirty="0"/>
              <a:t>и реализация расширенной ответственности производителя (РОП) и саморегулирующих механизмов в обеспечении безопасного обращения с химическими веществами на всем жизненном пути - система поощрений за применение менее токсичных и нетоксичных химических веществ; </a:t>
            </a:r>
            <a:endParaRPr lang="ru-RU" sz="2000" dirty="0" smtClean="0"/>
          </a:p>
          <a:p>
            <a:r>
              <a:rPr lang="ru-RU" sz="2000" dirty="0" smtClean="0"/>
              <a:t>повышение </a:t>
            </a:r>
            <a:r>
              <a:rPr lang="ru-RU" sz="2000" dirty="0"/>
              <a:t>информированности и вовлечения общественности в процесс выполнения обязательств международных соглашений.</a:t>
            </a:r>
          </a:p>
        </p:txBody>
      </p:sp>
      <p:cxnSp>
        <p:nvCxnSpPr>
          <p:cNvPr id="6" name="Straight Connector 4"/>
          <p:cNvCxnSpPr/>
          <p:nvPr/>
        </p:nvCxnSpPr>
        <p:spPr>
          <a:xfrm flipH="1" flipV="1">
            <a:off x="4364180" y="1758013"/>
            <a:ext cx="20783" cy="3930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1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5582903"/>
              </p:ext>
            </p:extLst>
          </p:nvPr>
        </p:nvGraphicFramePr>
        <p:xfrm>
          <a:off x="102176" y="1330723"/>
          <a:ext cx="6080493" cy="5100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Правая фигурная скобка 12"/>
          <p:cNvSpPr/>
          <p:nvPr/>
        </p:nvSpPr>
        <p:spPr>
          <a:xfrm>
            <a:off x="5821162" y="1432218"/>
            <a:ext cx="723014" cy="4998893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17758" y="1552353"/>
            <a:ext cx="24122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Roboto"/>
              </a:rPr>
              <a:t>Национальные доклады об осуществлении </a:t>
            </a:r>
            <a:endParaRPr lang="ru-RU" dirty="0" smtClean="0">
              <a:latin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Roboto"/>
              </a:rPr>
              <a:t>Стокгольмской </a:t>
            </a:r>
            <a:r>
              <a:rPr lang="ru-RU" dirty="0">
                <a:latin typeface="Roboto"/>
              </a:rPr>
              <a:t>конвенции </a:t>
            </a:r>
            <a:r>
              <a:rPr lang="ru-RU" dirty="0" smtClean="0">
                <a:latin typeface="Roboto"/>
              </a:rPr>
              <a:t>за </a:t>
            </a:r>
            <a:r>
              <a:rPr lang="ru-RU" dirty="0">
                <a:latin typeface="Roboto"/>
              </a:rPr>
              <a:t>3-й цикл-2014 год и </a:t>
            </a:r>
            <a:r>
              <a:rPr lang="ru-RU" dirty="0" smtClean="0">
                <a:latin typeface="Roboto"/>
              </a:rPr>
              <a:t>за </a:t>
            </a:r>
            <a:r>
              <a:rPr lang="ru-RU" dirty="0">
                <a:latin typeface="Roboto"/>
              </a:rPr>
              <a:t>4 - й цикл-2018 год</a:t>
            </a:r>
            <a:r>
              <a:rPr lang="ru-RU" dirty="0" smtClean="0">
                <a:latin typeface="Roboto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 smtClean="0">
                <a:latin typeface="Roboto"/>
              </a:rPr>
              <a:t>Базельской</a:t>
            </a:r>
            <a:r>
              <a:rPr lang="ru-RU" dirty="0" smtClean="0">
                <a:latin typeface="Roboto"/>
              </a:rPr>
              <a:t> </a:t>
            </a:r>
            <a:r>
              <a:rPr lang="ru-RU" dirty="0">
                <a:latin typeface="Roboto"/>
              </a:rPr>
              <a:t>конвенции </a:t>
            </a:r>
            <a:r>
              <a:rPr lang="ru-RU" dirty="0" smtClean="0">
                <a:latin typeface="Roboto"/>
              </a:rPr>
              <a:t>за </a:t>
            </a:r>
            <a:r>
              <a:rPr lang="ru-RU" dirty="0">
                <a:latin typeface="Roboto"/>
              </a:rPr>
              <a:t>2014 год. </a:t>
            </a:r>
            <a:r>
              <a:rPr lang="ru-RU" dirty="0" smtClean="0">
                <a:latin typeface="Roboto"/>
              </a:rPr>
              <a:t>за </a:t>
            </a:r>
            <a:r>
              <a:rPr lang="ru-RU" dirty="0">
                <a:latin typeface="Roboto"/>
              </a:rPr>
              <a:t>последующие годы (2015-2017) на стадии подготовки.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49" y="222251"/>
            <a:ext cx="7731579" cy="753109"/>
          </a:xfrm>
        </p:spPr>
        <p:txBody>
          <a:bodyPr>
            <a:noAutofit/>
          </a:bodyPr>
          <a:lstStyle/>
          <a:p>
            <a:r>
              <a:rPr lang="ru-RU" sz="1800" dirty="0" smtClean="0"/>
              <a:t>Работа по выполнению </a:t>
            </a:r>
            <a:r>
              <a:rPr lang="ru-RU" sz="1800" dirty="0"/>
              <a:t>Плана </a:t>
            </a:r>
            <a:r>
              <a:rPr lang="ru-RU" sz="1800" dirty="0" smtClean="0"/>
              <a:t>действий по </a:t>
            </a:r>
            <a:r>
              <a:rPr lang="ru-RU" sz="1800" dirty="0"/>
              <a:t>укреплению национальной законодательной базы в области обращения химических веществ и отходов, с учетом положений международных химических конвенций, правовой базы ЕАЭС и концепции жизненного цикла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359853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0035817"/>
              </p:ext>
            </p:extLst>
          </p:nvPr>
        </p:nvGraphicFramePr>
        <p:xfrm>
          <a:off x="747268" y="496389"/>
          <a:ext cx="7935177" cy="5668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0301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417826"/>
              </p:ext>
            </p:extLst>
          </p:nvPr>
        </p:nvGraphicFramePr>
        <p:xfrm>
          <a:off x="278675" y="98593"/>
          <a:ext cx="8630194" cy="6371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298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92351"/>
            <a:ext cx="78867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Спасибо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19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26457"/>
            <a:ext cx="7886700" cy="1249497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Работа ОО «Независимой экологической экспертизы» в области химической безопасности 2017-2019гг</a:t>
            </a: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8650" y="1637211"/>
            <a:ext cx="7886700" cy="453975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Министерством экономики КР в партнерстве с ОО «НЭЭ»  с 2017г. проводится работа по укреплению потенциала для осуществления на национальном уровне международных соглашений, связанных с химическими веществами и отходами</a:t>
            </a:r>
            <a:r>
              <a:rPr lang="ru-RU" dirty="0" smtClean="0"/>
              <a:t>.</a:t>
            </a:r>
          </a:p>
          <a:p>
            <a:r>
              <a:rPr lang="ru-RU" dirty="0"/>
              <a:t>Укрепление потенциала Кыргызской Республики по оценке статуса озера Сон-Куль для экологически устойчивого </a:t>
            </a:r>
            <a:r>
              <a:rPr lang="ru-RU" dirty="0" smtClean="0"/>
              <a:t>развития</a:t>
            </a:r>
          </a:p>
          <a:p>
            <a:r>
              <a:rPr lang="ru-RU" dirty="0"/>
              <a:t>Оценка потенциала Кыргызской Республики в области обращения с отходами электрического и электронного </a:t>
            </a:r>
            <a:r>
              <a:rPr lang="ru-RU" dirty="0" smtClean="0"/>
              <a:t>оборудования</a:t>
            </a:r>
          </a:p>
          <a:p>
            <a:r>
              <a:rPr lang="ru-RU" dirty="0"/>
              <a:t> </a:t>
            </a:r>
            <a:r>
              <a:rPr lang="ru-RU" dirty="0" smtClean="0"/>
              <a:t>Предварительная и </a:t>
            </a:r>
            <a:r>
              <a:rPr lang="ru-RU" dirty="0"/>
              <a:t>краткая </a:t>
            </a:r>
            <a:r>
              <a:rPr lang="ru-RU" dirty="0" smtClean="0"/>
              <a:t>первоначальная оценка электронных отходов для </a:t>
            </a:r>
            <a:r>
              <a:rPr lang="ru-RU" dirty="0"/>
              <a:t>Центральной </a:t>
            </a:r>
            <a:r>
              <a:rPr lang="ru-RU" dirty="0" smtClean="0"/>
              <a:t>Азии с фокусом на </a:t>
            </a:r>
            <a:r>
              <a:rPr lang="ru-RU" dirty="0"/>
              <a:t>Кыргызстан и </a:t>
            </a:r>
            <a:r>
              <a:rPr lang="ru-RU" dirty="0" smtClean="0"/>
              <a:t>Таджикистан</a:t>
            </a:r>
          </a:p>
          <a:p>
            <a:r>
              <a:rPr lang="ru-RU" dirty="0" smtClean="0"/>
              <a:t>Комплексный анализ существующего положения системы управления твердыми бытовыми отходами (</a:t>
            </a:r>
            <a:r>
              <a:rPr lang="ru-RU" dirty="0" err="1" smtClean="0"/>
              <a:t>тбо</a:t>
            </a:r>
            <a:r>
              <a:rPr lang="ru-RU" dirty="0" smtClean="0"/>
              <a:t>)</a:t>
            </a:r>
            <a:endParaRPr lang="ru-RU" dirty="0"/>
          </a:p>
        </p:txBody>
      </p:sp>
      <p:cxnSp>
        <p:nvCxnSpPr>
          <p:cNvPr id="6" name="Straight Connector 4"/>
          <p:cNvCxnSpPr/>
          <p:nvPr/>
        </p:nvCxnSpPr>
        <p:spPr>
          <a:xfrm>
            <a:off x="628650" y="1471638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060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0284912"/>
              </p:ext>
            </p:extLst>
          </p:nvPr>
        </p:nvGraphicFramePr>
        <p:xfrm>
          <a:off x="538979" y="1163782"/>
          <a:ext cx="8214014" cy="4967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94153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Схема выполнения работ</a:t>
            </a:r>
            <a:endParaRPr lang="ru-RU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28650" y="888164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14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94153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Исходная информация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41764"/>
            <a:ext cx="7886700" cy="4535199"/>
          </a:xfrm>
        </p:spPr>
        <p:txBody>
          <a:bodyPr>
            <a:normAutofit/>
          </a:bodyPr>
          <a:lstStyle/>
          <a:p>
            <a:r>
              <a:rPr lang="ru-RU" sz="2000" dirty="0"/>
              <a:t>Кыргызская Республика является участником следующих международных соглашений, связанных с химическими веществами и отходами</a:t>
            </a:r>
            <a:r>
              <a:rPr lang="ru-RU" sz="2000" dirty="0" smtClean="0"/>
              <a:t>:</a:t>
            </a:r>
          </a:p>
          <a:p>
            <a:r>
              <a:rPr lang="ru-RU" sz="2000" dirty="0" err="1" smtClean="0"/>
              <a:t>Базельская</a:t>
            </a:r>
            <a:r>
              <a:rPr lang="ru-RU" sz="2000" dirty="0" smtClean="0"/>
              <a:t> Конвенция с 1995г.</a:t>
            </a:r>
          </a:p>
          <a:p>
            <a:r>
              <a:rPr lang="ru-RU" sz="2000" dirty="0" err="1" smtClean="0"/>
              <a:t>Роттердамская</a:t>
            </a:r>
            <a:r>
              <a:rPr lang="ru-RU" sz="2000" dirty="0" smtClean="0"/>
              <a:t> Конвенция с 2000г.</a:t>
            </a:r>
          </a:p>
          <a:p>
            <a:r>
              <a:rPr lang="ru-RU" sz="2000" dirty="0" smtClean="0"/>
              <a:t>Стокгольмская Конвенция с 2006г.</a:t>
            </a:r>
          </a:p>
          <a:p>
            <a:r>
              <a:rPr lang="ru-RU" sz="2000" dirty="0" smtClean="0"/>
              <a:t>СПМРХВ </a:t>
            </a:r>
            <a:r>
              <a:rPr lang="ru-RU" sz="2000" dirty="0"/>
              <a:t>и др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29 </a:t>
            </a:r>
            <a:r>
              <a:rPr lang="ru-RU" sz="2000" dirty="0"/>
              <a:t>мая 2014 года Кыргызская Республика присоединилась к Евразийскому экономическому союзу (ЕАЭС). Ряд технических регламентов ЕАЭС напрямую связан с химическими веществами и обращением с отходами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Кыргызская </a:t>
            </a:r>
            <a:r>
              <a:rPr lang="ru-RU" sz="2000" dirty="0"/>
              <a:t>Республика пока не является участником </a:t>
            </a:r>
            <a:r>
              <a:rPr lang="ru-RU" sz="2000" dirty="0" err="1"/>
              <a:t>Минаматской</a:t>
            </a:r>
            <a:r>
              <a:rPr lang="ru-RU" sz="2000" dirty="0"/>
              <a:t> конвенции.</a:t>
            </a:r>
          </a:p>
        </p:txBody>
      </p:sp>
      <p:cxnSp>
        <p:nvCxnSpPr>
          <p:cNvPr id="4" name="Straight Connector 4"/>
          <p:cNvCxnSpPr/>
          <p:nvPr/>
        </p:nvCxnSpPr>
        <p:spPr>
          <a:xfrm>
            <a:off x="628650" y="1122924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2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2"/>
            <a:ext cx="7886700" cy="70253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Исходная информация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7" y="1361210"/>
            <a:ext cx="4010892" cy="5340926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1800" dirty="0"/>
              <a:t>Низкий уровень производства химических веществ и относительно высокий уровень использования химических веществ</a:t>
            </a:r>
            <a:r>
              <a:rPr lang="ru-RU" sz="1800" dirty="0" smtClean="0"/>
              <a:t>;</a:t>
            </a:r>
          </a:p>
          <a:p>
            <a:pPr>
              <a:lnSpc>
                <a:spcPct val="70000"/>
              </a:lnSpc>
            </a:pPr>
            <a:r>
              <a:rPr lang="ru-RU" sz="1800" dirty="0" smtClean="0"/>
              <a:t>Невозможно </a:t>
            </a:r>
            <a:r>
              <a:rPr lang="ru-RU" sz="1800" dirty="0"/>
              <a:t>получить полную информацию о производстве, импорте, транспортировке, использовании, хранении и утилизации химических веществ</a:t>
            </a:r>
            <a:r>
              <a:rPr lang="ru-RU" sz="1800" dirty="0" smtClean="0"/>
              <a:t>;</a:t>
            </a:r>
          </a:p>
          <a:p>
            <a:pPr>
              <a:lnSpc>
                <a:spcPct val="70000"/>
              </a:lnSpc>
            </a:pPr>
            <a:r>
              <a:rPr lang="ru-RU" sz="1800" dirty="0" smtClean="0"/>
              <a:t> </a:t>
            </a:r>
            <a:r>
              <a:rPr lang="ru-RU" sz="1800" dirty="0"/>
              <a:t>В стране отсутствует развитая система правовых механизмов контроля и регулирования деятельности по регулированию химических веществ</a:t>
            </a:r>
            <a:r>
              <a:rPr lang="ru-RU" sz="1800" dirty="0" smtClean="0"/>
              <a:t>;</a:t>
            </a:r>
          </a:p>
          <a:p>
            <a:pPr>
              <a:lnSpc>
                <a:spcPct val="70000"/>
              </a:lnSpc>
            </a:pPr>
            <a:r>
              <a:rPr lang="ru-RU" sz="1800" dirty="0" smtClean="0"/>
              <a:t>Отсутствуют </a:t>
            </a:r>
            <a:r>
              <a:rPr lang="ru-RU" sz="1800" dirty="0"/>
              <a:t>нормы по отдельным видам обращения с химическими веществами и отходами (электронное и электротехническое оборудование, медицинские отходы, ртутьсодержащие продукты и отходы и др.).).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07082" y="1361210"/>
            <a:ext cx="4062845" cy="4483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ru-RU" dirty="0">
                <a:latin typeface="Roboto"/>
              </a:rPr>
              <a:t>Для существующей государственной институциональной системы характерны</a:t>
            </a:r>
            <a:r>
              <a:rPr lang="ru-RU" dirty="0" smtClean="0">
                <a:latin typeface="Roboto"/>
              </a:rPr>
              <a:t>: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ru-RU" dirty="0" smtClean="0">
                <a:latin typeface="Roboto"/>
              </a:rPr>
              <a:t>Слабая </a:t>
            </a:r>
            <a:r>
              <a:rPr lang="ru-RU" dirty="0">
                <a:latin typeface="Roboto"/>
              </a:rPr>
              <a:t>координация и коммуникационные разрывы между компетентными органами</a:t>
            </a:r>
            <a:r>
              <a:rPr lang="ru-RU" dirty="0" smtClean="0">
                <a:latin typeface="Roboto"/>
              </a:rPr>
              <a:t>;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ru-RU" dirty="0" smtClean="0">
                <a:latin typeface="Roboto"/>
              </a:rPr>
              <a:t>Размыты </a:t>
            </a:r>
            <a:r>
              <a:rPr lang="ru-RU" dirty="0">
                <a:latin typeface="Roboto"/>
              </a:rPr>
              <a:t>границы разделения ответственности между подразделениями, осуществляющими оценку соответствия, лицензирование и разрешительную деятельность, а также надзор и контроль</a:t>
            </a:r>
            <a:r>
              <a:rPr lang="ru-RU" dirty="0" smtClean="0">
                <a:latin typeface="Roboto"/>
              </a:rPr>
              <a:t>;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ru-RU" dirty="0" smtClean="0">
                <a:latin typeface="Roboto"/>
              </a:rPr>
              <a:t>Крайне </a:t>
            </a:r>
            <a:r>
              <a:rPr lang="ru-RU" dirty="0">
                <a:latin typeface="Roboto"/>
              </a:rPr>
              <a:t>низкое техническое оснащение, включая лабораторную инфраструктуру</a:t>
            </a:r>
            <a:r>
              <a:rPr lang="ru-RU" dirty="0" smtClean="0">
                <a:latin typeface="Roboto"/>
              </a:rPr>
              <a:t>;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ru-RU" dirty="0" smtClean="0">
                <a:latin typeface="Roboto"/>
              </a:rPr>
              <a:t>Проблемы </a:t>
            </a:r>
            <a:r>
              <a:rPr lang="ru-RU" dirty="0">
                <a:latin typeface="Roboto"/>
              </a:rPr>
              <a:t>в отчетности Кыргызской Республики перед Секретариатом </a:t>
            </a:r>
            <a:r>
              <a:rPr lang="ru-RU" dirty="0" err="1">
                <a:latin typeface="Roboto"/>
              </a:rPr>
              <a:t>Базельской</a:t>
            </a:r>
            <a:r>
              <a:rPr lang="ru-RU" dirty="0">
                <a:latin typeface="Roboto"/>
              </a:rPr>
              <a:t>, </a:t>
            </a:r>
            <a:r>
              <a:rPr lang="ru-RU" dirty="0" err="1">
                <a:latin typeface="Roboto"/>
              </a:rPr>
              <a:t>роттердамской</a:t>
            </a:r>
            <a:r>
              <a:rPr lang="ru-RU" dirty="0">
                <a:latin typeface="Roboto"/>
              </a:rPr>
              <a:t> и Стокгольмской конвенций.</a:t>
            </a:r>
            <a:endParaRPr lang="en-US" dirty="0">
              <a:latin typeface="Roboto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28650" y="1010084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"/>
          <p:cNvCxnSpPr/>
          <p:nvPr/>
        </p:nvCxnSpPr>
        <p:spPr>
          <a:xfrm flipV="1">
            <a:off x="4426529" y="1911927"/>
            <a:ext cx="0" cy="400050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58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801877"/>
          </a:xfrm>
        </p:spPr>
        <p:txBody>
          <a:bodyPr>
            <a:normAutofit/>
          </a:bodyPr>
          <a:lstStyle/>
          <a:p>
            <a:r>
              <a:rPr lang="ru-RU" dirty="0" smtClean="0"/>
              <a:t>Стокгольмская конвенция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43584"/>
            <a:ext cx="7886700" cy="493337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Первый национальный план действий </a:t>
            </a:r>
            <a:r>
              <a:rPr lang="ru-RU" dirty="0" smtClean="0"/>
              <a:t>КР по </a:t>
            </a:r>
            <a:r>
              <a:rPr lang="ru-RU" dirty="0"/>
              <a:t>СОЗ был утвержден Распоряжением ПКР от 3 июля 2006 года № 371-р.</a:t>
            </a:r>
          </a:p>
          <a:p>
            <a:r>
              <a:rPr lang="ru-RU" dirty="0"/>
              <a:t>Реализация действий, заложенных в первом Плане выполнения, осуществлена не в полной мере в виду ряда объективных причин - сложная политическая ситуация - события 2010 г., отсутствие должного финансирования как со стороны Правительства, так и из внешних источников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 </a:t>
            </a:r>
            <a:r>
              <a:rPr lang="ru-RU" dirty="0"/>
              <a:t>2016г. </a:t>
            </a:r>
            <a:r>
              <a:rPr lang="ru-RU" dirty="0" smtClean="0"/>
              <a:t>обновлённый </a:t>
            </a:r>
            <a:r>
              <a:rPr lang="ru-RU" dirty="0"/>
              <a:t>национальный план действий КР по </a:t>
            </a:r>
            <a:r>
              <a:rPr lang="ru-RU" dirty="0" smtClean="0"/>
              <a:t>СОЗ до сих пор не утвержден</a:t>
            </a:r>
            <a:endParaRPr lang="ru-RU" dirty="0"/>
          </a:p>
        </p:txBody>
      </p:sp>
      <p:cxnSp>
        <p:nvCxnSpPr>
          <p:cNvPr id="4" name="Straight Connector 4"/>
          <p:cNvCxnSpPr/>
          <p:nvPr/>
        </p:nvCxnSpPr>
        <p:spPr>
          <a:xfrm>
            <a:off x="628650" y="1010084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97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2251"/>
            <a:ext cx="7886700" cy="893317"/>
          </a:xfrm>
        </p:spPr>
        <p:txBody>
          <a:bodyPr/>
          <a:lstStyle/>
          <a:p>
            <a:r>
              <a:rPr lang="ru-RU" dirty="0"/>
              <a:t>Устаревшие пестициды</a:t>
            </a:r>
          </a:p>
        </p:txBody>
      </p:sp>
      <p:cxnSp>
        <p:nvCxnSpPr>
          <p:cNvPr id="4" name="Straight Connector 4"/>
          <p:cNvCxnSpPr/>
          <p:nvPr/>
        </p:nvCxnSpPr>
        <p:spPr>
          <a:xfrm>
            <a:off x="628650" y="1010084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628650" y="1463675"/>
          <a:ext cx="7886700" cy="4713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3959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439" y="196125"/>
            <a:ext cx="7886700" cy="701293"/>
          </a:xfrm>
        </p:spPr>
        <p:txBody>
          <a:bodyPr>
            <a:normAutofit fontScale="90000"/>
          </a:bodyPr>
          <a:lstStyle/>
          <a:p>
            <a:r>
              <a:rPr lang="ru-RU" dirty="0"/>
              <a:t>Полихлорированные дифенилы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543" t="22138" r="24823" b="5783"/>
          <a:stretch/>
        </p:blipFill>
        <p:spPr>
          <a:xfrm>
            <a:off x="936606" y="1107960"/>
            <a:ext cx="7623920" cy="4799064"/>
          </a:xfrm>
          <a:prstGeom prst="rect">
            <a:avLst/>
          </a:prstGeom>
        </p:spPr>
      </p:pic>
      <p:cxnSp>
        <p:nvCxnSpPr>
          <p:cNvPr id="6" name="Straight Connector 4"/>
          <p:cNvCxnSpPr/>
          <p:nvPr/>
        </p:nvCxnSpPr>
        <p:spPr>
          <a:xfrm>
            <a:off x="673826" y="731410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291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902" y="173538"/>
            <a:ext cx="7886700" cy="470897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AEEF"/>
                </a:solidFill>
              </a:rPr>
              <a:t>ПХБ: Прогресс на пути к </a:t>
            </a:r>
            <a:r>
              <a:rPr lang="ru-RU" sz="3200" dirty="0" smtClean="0">
                <a:solidFill>
                  <a:srgbClr val="00AEEF"/>
                </a:solidFill>
              </a:rPr>
              <a:t>ликвидации</a:t>
            </a:r>
            <a:endParaRPr lang="ru-RU" sz="3200" dirty="0">
              <a:solidFill>
                <a:srgbClr val="00AEEF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5804" y="905693"/>
            <a:ext cx="5084173" cy="5480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600" dirty="0"/>
              <a:t>Обзор о выполнении КР Стокгольмской конвенции в отношении ПХД подготовлен в 2019г ОО «Независимая экологическая экспертиза» совместно с Центром «Эко-Согласие» при поддержке </a:t>
            </a:r>
            <a:r>
              <a:rPr lang="en-US" sz="1600" dirty="0" smtClean="0"/>
              <a:t>IPEN</a:t>
            </a:r>
            <a:r>
              <a:rPr lang="ru-RU" sz="1600" dirty="0" smtClean="0"/>
              <a:t>, в </a:t>
            </a:r>
            <a:r>
              <a:rPr lang="ru-RU" sz="1600" dirty="0"/>
              <a:t>рамках проекта ПХБ: Прогресс на пути к ликвидации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Данные</a:t>
            </a:r>
            <a:r>
              <a:rPr lang="ru-RU" sz="1600" dirty="0"/>
              <a:t>, полученные в результате проведенных инвентаризаций, носят обрывочный и несистемный характер, полученные данные не совпадают между собой, что ставит под сомнения итоговые результаты</a:t>
            </a:r>
            <a:r>
              <a:rPr lang="ru-RU" sz="1600" dirty="0" smtClean="0"/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Из-за </a:t>
            </a:r>
            <a:r>
              <a:rPr lang="ru-RU" sz="1600" dirty="0"/>
              <a:t>отсутствия учета на предприятиях нет данных по движению оборудования: от покупки и эксплуатации до демонтажа и хранению ПХД отходов</a:t>
            </a:r>
            <a:r>
              <a:rPr lang="ru-RU" sz="16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Государственный </a:t>
            </a:r>
            <a:r>
              <a:rPr lang="ru-RU" sz="1600" dirty="0"/>
              <a:t>контроль за обращением ПХД-содержащего оборудования и отходами находится на низком уровне. Производственный контроль и учет ПХД практически нигде не ведется.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/>
              <a:t>Неофициальная информация говорит о том, что существует активная торговля подержанным электрическим оборудованием, в том числе оборудованием, содержащим ПХД.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60" y="1854926"/>
            <a:ext cx="3317966" cy="2558398"/>
          </a:xfrm>
          <a:prstGeom prst="rect">
            <a:avLst/>
          </a:prstGeom>
          <a:ln>
            <a:solidFill>
              <a:srgbClr val="00AEEF"/>
            </a:solidFill>
          </a:ln>
        </p:spPr>
      </p:pic>
      <p:cxnSp>
        <p:nvCxnSpPr>
          <p:cNvPr id="6" name="Straight Connector 4"/>
          <p:cNvCxnSpPr/>
          <p:nvPr/>
        </p:nvCxnSpPr>
        <p:spPr>
          <a:xfrm>
            <a:off x="619941" y="653033"/>
            <a:ext cx="7886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221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2760</TotalTime>
  <Words>1337</Words>
  <Application>Microsoft Office PowerPoint</Application>
  <PresentationFormat>Экран (4:3)</PresentationFormat>
  <Paragraphs>112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Roboto</vt:lpstr>
      <vt:lpstr>Wingdings</vt:lpstr>
      <vt:lpstr>Office Theme</vt:lpstr>
      <vt:lpstr>Выполнение трех химических конвенций в Кыргызстане - достижения и проблемы</vt:lpstr>
      <vt:lpstr> Работа ОО «Независимой экологической экспертизы» в области химической безопасности 2017-2019гг</vt:lpstr>
      <vt:lpstr>Схема выполнения работ</vt:lpstr>
      <vt:lpstr>Исходная информация</vt:lpstr>
      <vt:lpstr>Исходная информация</vt:lpstr>
      <vt:lpstr>Стокгольмская конвенция</vt:lpstr>
      <vt:lpstr>Устаревшие пестициды</vt:lpstr>
      <vt:lpstr>Полихлорированные дифенилы</vt:lpstr>
      <vt:lpstr>ПХБ: Прогресс на пути к ликвидации</vt:lpstr>
      <vt:lpstr>Непреднамеренные выбросы СОЗ и новые СОЗ</vt:lpstr>
      <vt:lpstr>Роттердамская конвенция</vt:lpstr>
      <vt:lpstr>Базельской конвенции</vt:lpstr>
      <vt:lpstr>Проблемы    Направления</vt:lpstr>
      <vt:lpstr>Работа по выполнению Плана действий по укреплению национальной законодательной базы в области обращения химических веществ и отходов, с учетом положений международных химических конвенций, правовой базы ЕАЭС и концепции жизненного цикла продукции.</vt:lpstr>
      <vt:lpstr>Презентация PowerPoint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ABDELHAKIM</dc:creator>
  <cp:lastModifiedBy>Gigabyte</cp:lastModifiedBy>
  <cp:revision>170</cp:revision>
  <dcterms:created xsi:type="dcterms:W3CDTF">2018-10-25T10:26:36Z</dcterms:created>
  <dcterms:modified xsi:type="dcterms:W3CDTF">2019-07-10T06:44:34Z</dcterms:modified>
</cp:coreProperties>
</file>