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7" r:id="rId3"/>
    <p:sldId id="258" r:id="rId4"/>
    <p:sldId id="268" r:id="rId5"/>
    <p:sldId id="261" r:id="rId6"/>
    <p:sldId id="260" r:id="rId7"/>
    <p:sldId id="263" r:id="rId8"/>
    <p:sldId id="264" r:id="rId9"/>
    <p:sldId id="265" r:id="rId10"/>
    <p:sldId id="262" r:id="rId11"/>
    <p:sldId id="266" r:id="rId12"/>
    <p:sldId id="269" r:id="rId1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78" autoAdjust="0"/>
    <p:restoredTop sz="94660"/>
  </p:normalViewPr>
  <p:slideViewPr>
    <p:cSldViewPr snapToGrid="0">
      <p:cViewPr varScale="1">
        <p:scale>
          <a:sx n="100" d="100"/>
          <a:sy n="100" d="100"/>
        </p:scale>
        <p:origin x="108" y="45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F592C5A-375A-4D46-93AA-3A1743714254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36D6D8F7-C258-4932-9ECB-1CA0CA013F19}">
      <dgm:prSet phldrT="[Текст]"/>
      <dgm:spPr/>
      <dgm:t>
        <a:bodyPr/>
        <a:lstStyle/>
        <a:p>
          <a:r>
            <a:rPr lang="ru-RU" dirty="0" smtClean="0"/>
            <a:t>Законы КР </a:t>
          </a:r>
          <a:endParaRPr lang="ru-RU" dirty="0"/>
        </a:p>
      </dgm:t>
    </dgm:pt>
    <dgm:pt modelId="{ED03A8A5-E759-444D-89DD-BB5E7565D0B6}" type="parTrans" cxnId="{FE83D44E-511D-442D-95C8-032D79D708D2}">
      <dgm:prSet/>
      <dgm:spPr/>
      <dgm:t>
        <a:bodyPr/>
        <a:lstStyle/>
        <a:p>
          <a:endParaRPr lang="ru-RU"/>
        </a:p>
      </dgm:t>
    </dgm:pt>
    <dgm:pt modelId="{4B11B24E-7A20-41BA-B119-BF9B1B116D4B}" type="sibTrans" cxnId="{FE83D44E-511D-442D-95C8-032D79D708D2}">
      <dgm:prSet/>
      <dgm:spPr/>
      <dgm:t>
        <a:bodyPr/>
        <a:lstStyle/>
        <a:p>
          <a:endParaRPr lang="ru-RU"/>
        </a:p>
      </dgm:t>
    </dgm:pt>
    <dgm:pt modelId="{71EBA676-52D2-4B9F-B2D6-8B43AAB1A913}">
      <dgm:prSet phldrT="[Текст]"/>
      <dgm:spPr/>
      <dgm:t>
        <a:bodyPr/>
        <a:lstStyle/>
        <a:p>
          <a:r>
            <a:rPr lang="ru-RU" dirty="0" smtClean="0"/>
            <a:t>Стратегические инициативы</a:t>
          </a:r>
          <a:endParaRPr lang="ru-RU" dirty="0"/>
        </a:p>
      </dgm:t>
    </dgm:pt>
    <dgm:pt modelId="{C0376379-AB10-4A62-B727-B60389DB198D}" type="parTrans" cxnId="{F02D46B1-B8B3-44C9-9AD1-888FF3C290B0}">
      <dgm:prSet/>
      <dgm:spPr/>
      <dgm:t>
        <a:bodyPr/>
        <a:lstStyle/>
        <a:p>
          <a:endParaRPr lang="ru-RU"/>
        </a:p>
      </dgm:t>
    </dgm:pt>
    <dgm:pt modelId="{E129AD87-40C3-4EEF-9A94-D232508BD133}" type="sibTrans" cxnId="{F02D46B1-B8B3-44C9-9AD1-888FF3C290B0}">
      <dgm:prSet/>
      <dgm:spPr/>
      <dgm:t>
        <a:bodyPr/>
        <a:lstStyle/>
        <a:p>
          <a:endParaRPr lang="ru-RU"/>
        </a:p>
      </dgm:t>
    </dgm:pt>
    <dgm:pt modelId="{B9B24C20-744E-4DF5-A8D0-08E42DDC1ABF}">
      <dgm:prSet phldrT="[Текст]"/>
      <dgm:spPr/>
      <dgm:t>
        <a:bodyPr/>
        <a:lstStyle/>
        <a:p>
          <a:r>
            <a:rPr lang="ru-RU" dirty="0" smtClean="0"/>
            <a:t>«Национальной стратегии Кыргызской Республики по достижению гендерного равенства до 2020 года и Национальном плане действий по достижению гендерного равенства в Кыргызской Республике» </a:t>
          </a:r>
          <a:endParaRPr lang="ru-RU" dirty="0"/>
        </a:p>
      </dgm:t>
    </dgm:pt>
    <dgm:pt modelId="{DBDEF2B9-684F-4FD3-A8B7-D0D40CDB480A}" type="parTrans" cxnId="{3F92FB02-CAA0-4380-AE3E-45061840F577}">
      <dgm:prSet/>
      <dgm:spPr/>
      <dgm:t>
        <a:bodyPr/>
        <a:lstStyle/>
        <a:p>
          <a:endParaRPr lang="ru-RU"/>
        </a:p>
      </dgm:t>
    </dgm:pt>
    <dgm:pt modelId="{E9EAA047-AB5C-4A8B-8F0D-B21DB0EA86D1}" type="sibTrans" cxnId="{3F92FB02-CAA0-4380-AE3E-45061840F577}">
      <dgm:prSet/>
      <dgm:spPr/>
      <dgm:t>
        <a:bodyPr/>
        <a:lstStyle/>
        <a:p>
          <a:endParaRPr lang="ru-RU"/>
        </a:p>
      </dgm:t>
    </dgm:pt>
    <dgm:pt modelId="{CC327A54-2397-45B7-B89B-436349AC13AD}">
      <dgm:prSet phldrT="[Текст]"/>
      <dgm:spPr/>
      <dgm:t>
        <a:bodyPr/>
        <a:lstStyle/>
        <a:p>
          <a:r>
            <a:rPr lang="ru-RU" dirty="0" smtClean="0"/>
            <a:t>«О нормативных правовых актах КР»,</a:t>
          </a:r>
          <a:endParaRPr lang="ru-RU" dirty="0"/>
        </a:p>
      </dgm:t>
    </dgm:pt>
    <dgm:pt modelId="{9E150A2C-F067-434A-9D52-AC4B63D39B90}" type="sibTrans" cxnId="{9355A741-82A7-424F-AE3A-753C4E400B01}">
      <dgm:prSet/>
      <dgm:spPr/>
      <dgm:t>
        <a:bodyPr/>
        <a:lstStyle/>
        <a:p>
          <a:endParaRPr lang="ru-RU"/>
        </a:p>
      </dgm:t>
    </dgm:pt>
    <dgm:pt modelId="{71582E2C-C093-4D60-A0F4-F6C732FBC178}" type="parTrans" cxnId="{9355A741-82A7-424F-AE3A-753C4E400B01}">
      <dgm:prSet/>
      <dgm:spPr/>
      <dgm:t>
        <a:bodyPr/>
        <a:lstStyle/>
        <a:p>
          <a:endParaRPr lang="ru-RU"/>
        </a:p>
      </dgm:t>
    </dgm:pt>
    <dgm:pt modelId="{42D9596B-84A1-4F7C-8297-EC8811F01E05}">
      <dgm:prSet phldrT="[Текст]"/>
      <dgm:spPr/>
      <dgm:t>
        <a:bodyPr/>
        <a:lstStyle/>
        <a:p>
          <a:r>
            <a:rPr lang="ru-RU" dirty="0" smtClean="0"/>
            <a:t> «О государственных гарантиях обеспечения равных прав и равных возможностей для мужчин и женщин» и</a:t>
          </a:r>
          <a:endParaRPr lang="ru-RU" dirty="0"/>
        </a:p>
      </dgm:t>
    </dgm:pt>
    <dgm:pt modelId="{A2B9330E-99D6-4035-BBAA-4C6296284C69}" type="parTrans" cxnId="{158B54B3-F405-4FB6-AD50-E448C361D699}">
      <dgm:prSet/>
      <dgm:spPr/>
      <dgm:t>
        <a:bodyPr/>
        <a:lstStyle/>
        <a:p>
          <a:endParaRPr lang="ru-RU"/>
        </a:p>
      </dgm:t>
    </dgm:pt>
    <dgm:pt modelId="{8213DF8C-795F-44E9-A3FF-2BEBAFC4E97C}" type="sibTrans" cxnId="{158B54B3-F405-4FB6-AD50-E448C361D699}">
      <dgm:prSet/>
      <dgm:spPr/>
      <dgm:t>
        <a:bodyPr/>
        <a:lstStyle/>
        <a:p>
          <a:endParaRPr lang="ru-RU"/>
        </a:p>
      </dgm:t>
    </dgm:pt>
    <dgm:pt modelId="{2CF71533-9C8A-4DC8-85A2-A21026DC5144}">
      <dgm:prSet phldrT="[Текст]"/>
      <dgm:spPr/>
      <dgm:t>
        <a:bodyPr/>
        <a:lstStyle/>
        <a:p>
          <a:r>
            <a:rPr lang="ru-RU" smtClean="0"/>
            <a:t> «О социально-правовой защите от насилия в семье».</a:t>
          </a:r>
          <a:endParaRPr lang="ru-RU" dirty="0"/>
        </a:p>
      </dgm:t>
    </dgm:pt>
    <dgm:pt modelId="{B2C72EB5-AF5D-4C37-95D9-9177E7DC7FD8}" type="parTrans" cxnId="{5A0F0250-01F4-419D-8FF1-D96EB29CCD73}">
      <dgm:prSet/>
      <dgm:spPr/>
      <dgm:t>
        <a:bodyPr/>
        <a:lstStyle/>
        <a:p>
          <a:endParaRPr lang="ru-RU"/>
        </a:p>
      </dgm:t>
    </dgm:pt>
    <dgm:pt modelId="{B3257DC1-24C5-47CF-ADB3-5250CA67F6F0}" type="sibTrans" cxnId="{5A0F0250-01F4-419D-8FF1-D96EB29CCD73}">
      <dgm:prSet/>
      <dgm:spPr/>
      <dgm:t>
        <a:bodyPr/>
        <a:lstStyle/>
        <a:p>
          <a:endParaRPr lang="ru-RU"/>
        </a:p>
      </dgm:t>
    </dgm:pt>
    <dgm:pt modelId="{78F22C6C-08F6-4B0E-B2E5-F615CF8BE74F}">
      <dgm:prSet phldrT="[Текст]"/>
      <dgm:spPr/>
      <dgm:t>
        <a:bodyPr/>
        <a:lstStyle/>
        <a:p>
          <a:r>
            <a:rPr lang="ru-RU" dirty="0" smtClean="0"/>
            <a:t>Подзаконные акты</a:t>
          </a:r>
          <a:endParaRPr lang="ru-RU" dirty="0"/>
        </a:p>
      </dgm:t>
    </dgm:pt>
    <dgm:pt modelId="{CF140FB8-5F71-486D-B7B1-257269572EFB}" type="parTrans" cxnId="{ED685FB5-C0F8-466C-9E15-B2DBD2E529F9}">
      <dgm:prSet/>
      <dgm:spPr/>
      <dgm:t>
        <a:bodyPr/>
        <a:lstStyle/>
        <a:p>
          <a:endParaRPr lang="ru-RU"/>
        </a:p>
      </dgm:t>
    </dgm:pt>
    <dgm:pt modelId="{5CE32D61-77B3-43E1-8957-9E0BF946054A}" type="sibTrans" cxnId="{ED685FB5-C0F8-466C-9E15-B2DBD2E529F9}">
      <dgm:prSet/>
      <dgm:spPr/>
      <dgm:t>
        <a:bodyPr/>
        <a:lstStyle/>
        <a:p>
          <a:endParaRPr lang="ru-RU"/>
        </a:p>
      </dgm:t>
    </dgm:pt>
    <dgm:pt modelId="{6B1AFD92-D108-4992-B162-8756180758A5}">
      <dgm:prSet phldrT="[Текст]"/>
      <dgm:spPr/>
      <dgm:t>
        <a:bodyPr/>
        <a:lstStyle/>
        <a:p>
          <a:r>
            <a:rPr lang="ru-RU" dirty="0" smtClean="0"/>
            <a:t>«Положение о порядке проведения гендерной экспертизы проектов нормативных правовых актов и подготовки соответствующих заключений»</a:t>
          </a:r>
          <a:endParaRPr lang="ru-RU" dirty="0"/>
        </a:p>
      </dgm:t>
    </dgm:pt>
    <dgm:pt modelId="{52C7D9B5-4247-4B2E-AA57-7BDED8665376}" type="parTrans" cxnId="{BFF25514-73CD-4D75-8C77-F16EB98AC7FE}">
      <dgm:prSet/>
      <dgm:spPr/>
      <dgm:t>
        <a:bodyPr/>
        <a:lstStyle/>
        <a:p>
          <a:endParaRPr lang="ru-RU"/>
        </a:p>
      </dgm:t>
    </dgm:pt>
    <dgm:pt modelId="{68571347-E866-4811-84A7-3F486A093D41}" type="sibTrans" cxnId="{BFF25514-73CD-4D75-8C77-F16EB98AC7FE}">
      <dgm:prSet/>
      <dgm:spPr/>
      <dgm:t>
        <a:bodyPr/>
        <a:lstStyle/>
        <a:p>
          <a:endParaRPr lang="ru-RU"/>
        </a:p>
      </dgm:t>
    </dgm:pt>
    <dgm:pt modelId="{5CD483B7-D12A-4B74-9E41-01FA55F9B9C4}">
      <dgm:prSet phldrT="[Текст]"/>
      <dgm:spPr/>
      <dgm:t>
        <a:bodyPr/>
        <a:lstStyle/>
        <a:p>
          <a:r>
            <a:rPr lang="ru-RU" dirty="0" smtClean="0"/>
            <a:t> «Инструкция о порядке проведения правовой, правозащитной, гендерной, экологической, антикоррупционной экспертиз проектов подзаконных актов Кыргызской Республики»</a:t>
          </a:r>
          <a:endParaRPr lang="ru-RU" dirty="0"/>
        </a:p>
      </dgm:t>
    </dgm:pt>
    <dgm:pt modelId="{FFD233D8-3F56-4DBB-BD49-1FB4B0E7F994}" type="parTrans" cxnId="{2BAF4A46-F137-4137-8BBF-8A2CD5FC5EA6}">
      <dgm:prSet/>
      <dgm:spPr/>
      <dgm:t>
        <a:bodyPr/>
        <a:lstStyle/>
        <a:p>
          <a:endParaRPr lang="ru-RU"/>
        </a:p>
      </dgm:t>
    </dgm:pt>
    <dgm:pt modelId="{48089B4B-61F0-40E0-BF75-53482EBAF390}" type="sibTrans" cxnId="{2BAF4A46-F137-4137-8BBF-8A2CD5FC5EA6}">
      <dgm:prSet/>
      <dgm:spPr/>
      <dgm:t>
        <a:bodyPr/>
        <a:lstStyle/>
        <a:p>
          <a:endParaRPr lang="ru-RU"/>
        </a:p>
      </dgm:t>
    </dgm:pt>
    <dgm:pt modelId="{D35AA666-2660-472C-968C-77D5674FE47F}" type="pres">
      <dgm:prSet presAssocID="{FF592C5A-375A-4D46-93AA-3A1743714254}" presName="linear" presStyleCnt="0">
        <dgm:presLayoutVars>
          <dgm:animLvl val="lvl"/>
          <dgm:resizeHandles val="exact"/>
        </dgm:presLayoutVars>
      </dgm:prSet>
      <dgm:spPr/>
    </dgm:pt>
    <dgm:pt modelId="{E75ACFED-427D-4B10-981B-742054EDF3E5}" type="pres">
      <dgm:prSet presAssocID="{36D6D8F7-C258-4932-9ECB-1CA0CA013F19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B8F5D89-F791-498B-AD91-1947F536339D}" type="pres">
      <dgm:prSet presAssocID="{36D6D8F7-C258-4932-9ECB-1CA0CA013F19}" presName="childText" presStyleLbl="revTx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7AF3698-1C63-443B-A8A2-16B2F01BE4FA}" type="pres">
      <dgm:prSet presAssocID="{71EBA676-52D2-4B9F-B2D6-8B43AAB1A913}" presName="parentText" presStyleLbl="node1" presStyleIdx="1" presStyleCnt="3">
        <dgm:presLayoutVars>
          <dgm:chMax val="0"/>
          <dgm:bulletEnabled val="1"/>
        </dgm:presLayoutVars>
      </dgm:prSet>
      <dgm:spPr/>
    </dgm:pt>
    <dgm:pt modelId="{BE9552D1-9560-470A-9AC7-3B6DABE42A53}" type="pres">
      <dgm:prSet presAssocID="{71EBA676-52D2-4B9F-B2D6-8B43AAB1A913}" presName="childText" presStyleLbl="revTx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2496E67-1A85-4E06-9D6A-78F6333B8945}" type="pres">
      <dgm:prSet presAssocID="{78F22C6C-08F6-4B0E-B2E5-F615CF8BE74F}" presName="parentText" presStyleLbl="node1" presStyleIdx="2" presStyleCnt="3">
        <dgm:presLayoutVars>
          <dgm:chMax val="0"/>
          <dgm:bulletEnabled val="1"/>
        </dgm:presLayoutVars>
      </dgm:prSet>
      <dgm:spPr/>
    </dgm:pt>
    <dgm:pt modelId="{90553E4F-914C-4053-A9E3-657F834DB095}" type="pres">
      <dgm:prSet presAssocID="{78F22C6C-08F6-4B0E-B2E5-F615CF8BE74F}" presName="childText" presStyleLbl="revTx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D107525B-BA4E-40DF-B3DC-A101AA198108}" type="presOf" srcId="{FF592C5A-375A-4D46-93AA-3A1743714254}" destId="{D35AA666-2660-472C-968C-77D5674FE47F}" srcOrd="0" destOrd="0" presId="urn:microsoft.com/office/officeart/2005/8/layout/vList2"/>
    <dgm:cxn modelId="{FCE76C44-84DF-4426-9845-AD39544B62AE}" type="presOf" srcId="{6B1AFD92-D108-4992-B162-8756180758A5}" destId="{90553E4F-914C-4053-A9E3-657F834DB095}" srcOrd="0" destOrd="0" presId="urn:microsoft.com/office/officeart/2005/8/layout/vList2"/>
    <dgm:cxn modelId="{3F92FB02-CAA0-4380-AE3E-45061840F577}" srcId="{71EBA676-52D2-4B9F-B2D6-8B43AAB1A913}" destId="{B9B24C20-744E-4DF5-A8D0-08E42DDC1ABF}" srcOrd="0" destOrd="0" parTransId="{DBDEF2B9-684F-4FD3-A8B7-D0D40CDB480A}" sibTransId="{E9EAA047-AB5C-4A8B-8F0D-B21DB0EA86D1}"/>
    <dgm:cxn modelId="{158B54B3-F405-4FB6-AD50-E448C361D699}" srcId="{36D6D8F7-C258-4932-9ECB-1CA0CA013F19}" destId="{42D9596B-84A1-4F7C-8297-EC8811F01E05}" srcOrd="1" destOrd="0" parTransId="{A2B9330E-99D6-4035-BBAA-4C6296284C69}" sibTransId="{8213DF8C-795F-44E9-A3FF-2BEBAFC4E97C}"/>
    <dgm:cxn modelId="{9355A741-82A7-424F-AE3A-753C4E400B01}" srcId="{36D6D8F7-C258-4932-9ECB-1CA0CA013F19}" destId="{CC327A54-2397-45B7-B89B-436349AC13AD}" srcOrd="0" destOrd="0" parTransId="{71582E2C-C093-4D60-A0F4-F6C732FBC178}" sibTransId="{9E150A2C-F067-434A-9D52-AC4B63D39B90}"/>
    <dgm:cxn modelId="{ED685FB5-C0F8-466C-9E15-B2DBD2E529F9}" srcId="{FF592C5A-375A-4D46-93AA-3A1743714254}" destId="{78F22C6C-08F6-4B0E-B2E5-F615CF8BE74F}" srcOrd="2" destOrd="0" parTransId="{CF140FB8-5F71-486D-B7B1-257269572EFB}" sibTransId="{5CE32D61-77B3-43E1-8957-9E0BF946054A}"/>
    <dgm:cxn modelId="{F02D46B1-B8B3-44C9-9AD1-888FF3C290B0}" srcId="{FF592C5A-375A-4D46-93AA-3A1743714254}" destId="{71EBA676-52D2-4B9F-B2D6-8B43AAB1A913}" srcOrd="1" destOrd="0" parTransId="{C0376379-AB10-4A62-B727-B60389DB198D}" sibTransId="{E129AD87-40C3-4EEF-9A94-D232508BD133}"/>
    <dgm:cxn modelId="{5A0F0250-01F4-419D-8FF1-D96EB29CCD73}" srcId="{36D6D8F7-C258-4932-9ECB-1CA0CA013F19}" destId="{2CF71533-9C8A-4DC8-85A2-A21026DC5144}" srcOrd="2" destOrd="0" parTransId="{B2C72EB5-AF5D-4C37-95D9-9177E7DC7FD8}" sibTransId="{B3257DC1-24C5-47CF-ADB3-5250CA67F6F0}"/>
    <dgm:cxn modelId="{2BAF4A46-F137-4137-8BBF-8A2CD5FC5EA6}" srcId="{78F22C6C-08F6-4B0E-B2E5-F615CF8BE74F}" destId="{5CD483B7-D12A-4B74-9E41-01FA55F9B9C4}" srcOrd="1" destOrd="0" parTransId="{FFD233D8-3F56-4DBB-BD49-1FB4B0E7F994}" sibTransId="{48089B4B-61F0-40E0-BF75-53482EBAF390}"/>
    <dgm:cxn modelId="{BFF25514-73CD-4D75-8C77-F16EB98AC7FE}" srcId="{78F22C6C-08F6-4B0E-B2E5-F615CF8BE74F}" destId="{6B1AFD92-D108-4992-B162-8756180758A5}" srcOrd="0" destOrd="0" parTransId="{52C7D9B5-4247-4B2E-AA57-7BDED8665376}" sibTransId="{68571347-E866-4811-84A7-3F486A093D41}"/>
    <dgm:cxn modelId="{D4A5561B-91DB-4A19-BCE1-27AD67E064E9}" type="presOf" srcId="{2CF71533-9C8A-4DC8-85A2-A21026DC5144}" destId="{6B8F5D89-F791-498B-AD91-1947F536339D}" srcOrd="0" destOrd="2" presId="urn:microsoft.com/office/officeart/2005/8/layout/vList2"/>
    <dgm:cxn modelId="{B45D6CC0-145D-4746-BE74-05225D77E0FE}" type="presOf" srcId="{71EBA676-52D2-4B9F-B2D6-8B43AAB1A913}" destId="{17AF3698-1C63-443B-A8A2-16B2F01BE4FA}" srcOrd="0" destOrd="0" presId="urn:microsoft.com/office/officeart/2005/8/layout/vList2"/>
    <dgm:cxn modelId="{5E2C8660-B216-41DF-8991-0216C59677C7}" type="presOf" srcId="{5CD483B7-D12A-4B74-9E41-01FA55F9B9C4}" destId="{90553E4F-914C-4053-A9E3-657F834DB095}" srcOrd="0" destOrd="1" presId="urn:microsoft.com/office/officeart/2005/8/layout/vList2"/>
    <dgm:cxn modelId="{4403BA1D-1878-437A-BC48-E21FA390E8C9}" type="presOf" srcId="{36D6D8F7-C258-4932-9ECB-1CA0CA013F19}" destId="{E75ACFED-427D-4B10-981B-742054EDF3E5}" srcOrd="0" destOrd="0" presId="urn:microsoft.com/office/officeart/2005/8/layout/vList2"/>
    <dgm:cxn modelId="{88503C90-F650-41B9-A8F1-15196275BD53}" type="presOf" srcId="{42D9596B-84A1-4F7C-8297-EC8811F01E05}" destId="{6B8F5D89-F791-498B-AD91-1947F536339D}" srcOrd="0" destOrd="1" presId="urn:microsoft.com/office/officeart/2005/8/layout/vList2"/>
    <dgm:cxn modelId="{62F0B5DF-2755-4E62-8D7B-C752B1FAA1AA}" type="presOf" srcId="{CC327A54-2397-45B7-B89B-436349AC13AD}" destId="{6B8F5D89-F791-498B-AD91-1947F536339D}" srcOrd="0" destOrd="0" presId="urn:microsoft.com/office/officeart/2005/8/layout/vList2"/>
    <dgm:cxn modelId="{FE83D44E-511D-442D-95C8-032D79D708D2}" srcId="{FF592C5A-375A-4D46-93AA-3A1743714254}" destId="{36D6D8F7-C258-4932-9ECB-1CA0CA013F19}" srcOrd="0" destOrd="0" parTransId="{ED03A8A5-E759-444D-89DD-BB5E7565D0B6}" sibTransId="{4B11B24E-7A20-41BA-B119-BF9B1B116D4B}"/>
    <dgm:cxn modelId="{13F198DD-B668-44DA-8F18-AF4689674E9D}" type="presOf" srcId="{B9B24C20-744E-4DF5-A8D0-08E42DDC1ABF}" destId="{BE9552D1-9560-470A-9AC7-3B6DABE42A53}" srcOrd="0" destOrd="0" presId="urn:microsoft.com/office/officeart/2005/8/layout/vList2"/>
    <dgm:cxn modelId="{CB6CCB06-3876-4B61-B3B5-4418DDE25DDF}" type="presOf" srcId="{78F22C6C-08F6-4B0E-B2E5-F615CF8BE74F}" destId="{C2496E67-1A85-4E06-9D6A-78F6333B8945}" srcOrd="0" destOrd="0" presId="urn:microsoft.com/office/officeart/2005/8/layout/vList2"/>
    <dgm:cxn modelId="{BFFC24A4-646D-495C-93AA-862EDEBB96B5}" type="presParOf" srcId="{D35AA666-2660-472C-968C-77D5674FE47F}" destId="{E75ACFED-427D-4B10-981B-742054EDF3E5}" srcOrd="0" destOrd="0" presId="urn:microsoft.com/office/officeart/2005/8/layout/vList2"/>
    <dgm:cxn modelId="{49FE6E9F-1E38-4966-9E74-DC94432EB3FB}" type="presParOf" srcId="{D35AA666-2660-472C-968C-77D5674FE47F}" destId="{6B8F5D89-F791-498B-AD91-1947F536339D}" srcOrd="1" destOrd="0" presId="urn:microsoft.com/office/officeart/2005/8/layout/vList2"/>
    <dgm:cxn modelId="{85C80923-5986-43C2-9865-94CBAFC1B03D}" type="presParOf" srcId="{D35AA666-2660-472C-968C-77D5674FE47F}" destId="{17AF3698-1C63-443B-A8A2-16B2F01BE4FA}" srcOrd="2" destOrd="0" presId="urn:microsoft.com/office/officeart/2005/8/layout/vList2"/>
    <dgm:cxn modelId="{78FECC95-0CD3-4970-A6A6-55522B2FAE5B}" type="presParOf" srcId="{D35AA666-2660-472C-968C-77D5674FE47F}" destId="{BE9552D1-9560-470A-9AC7-3B6DABE42A53}" srcOrd="3" destOrd="0" presId="urn:microsoft.com/office/officeart/2005/8/layout/vList2"/>
    <dgm:cxn modelId="{7201573D-EFF8-4AA8-A281-4A2A660FC8F5}" type="presParOf" srcId="{D35AA666-2660-472C-968C-77D5674FE47F}" destId="{C2496E67-1A85-4E06-9D6A-78F6333B8945}" srcOrd="4" destOrd="0" presId="urn:microsoft.com/office/officeart/2005/8/layout/vList2"/>
    <dgm:cxn modelId="{357CB2BC-2526-4927-A8F4-98A0D7B030EB}" type="presParOf" srcId="{D35AA666-2660-472C-968C-77D5674FE47F}" destId="{90553E4F-914C-4053-A9E3-657F834DB095}" srcOrd="5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67347D83-D934-45D3-9FE2-E09A2EBFFA41}" type="doc">
      <dgm:prSet loTypeId="urn:microsoft.com/office/officeart/2005/8/layout/process1" loCatId="process" qsTypeId="urn:microsoft.com/office/officeart/2005/8/quickstyle/simple1" qsCatId="simple" csTypeId="urn:microsoft.com/office/officeart/2005/8/colors/accent1_2" csCatId="accent1" phldr="1"/>
      <dgm:spPr/>
    </dgm:pt>
    <dgm:pt modelId="{D0B96742-5A4D-4EAD-8C4F-AC1C51533324}">
      <dgm:prSet phldrT="[Текст]"/>
      <dgm:spPr/>
      <dgm:t>
        <a:bodyPr/>
        <a:lstStyle/>
        <a:p>
          <a:r>
            <a:rPr lang="ru-RU" dirty="0" smtClean="0"/>
            <a:t>подготовительный этап</a:t>
          </a:r>
          <a:endParaRPr lang="ru-RU" dirty="0"/>
        </a:p>
      </dgm:t>
    </dgm:pt>
    <dgm:pt modelId="{501E2968-A210-40EA-A2E6-4F1C4A979D4D}" type="parTrans" cxnId="{93DBAB3D-C18E-4EBF-8975-999FB0434083}">
      <dgm:prSet/>
      <dgm:spPr/>
      <dgm:t>
        <a:bodyPr/>
        <a:lstStyle/>
        <a:p>
          <a:endParaRPr lang="ru-RU"/>
        </a:p>
      </dgm:t>
    </dgm:pt>
    <dgm:pt modelId="{A4B69FE0-6C09-4B8D-BC55-07EB9C160DDE}" type="sibTrans" cxnId="{93DBAB3D-C18E-4EBF-8975-999FB0434083}">
      <dgm:prSet/>
      <dgm:spPr/>
      <dgm:t>
        <a:bodyPr/>
        <a:lstStyle/>
        <a:p>
          <a:endParaRPr lang="ru-RU"/>
        </a:p>
      </dgm:t>
    </dgm:pt>
    <dgm:pt modelId="{9CDB0070-EB36-4BA2-A5EA-DEF80A7191AA}">
      <dgm:prSet phldrT="[Текст]"/>
      <dgm:spPr/>
      <dgm:t>
        <a:bodyPr/>
        <a:lstStyle/>
        <a:p>
          <a:r>
            <a:rPr lang="ru-RU" dirty="0" smtClean="0"/>
            <a:t>специально-правовой анализ</a:t>
          </a:r>
          <a:endParaRPr lang="ru-RU" dirty="0"/>
        </a:p>
      </dgm:t>
    </dgm:pt>
    <dgm:pt modelId="{B8762994-3196-4088-8B7D-6B4695655C7C}" type="parTrans" cxnId="{43778980-1553-4521-BECA-28A9EF19030C}">
      <dgm:prSet/>
      <dgm:spPr/>
      <dgm:t>
        <a:bodyPr/>
        <a:lstStyle/>
        <a:p>
          <a:endParaRPr lang="ru-RU"/>
        </a:p>
      </dgm:t>
    </dgm:pt>
    <dgm:pt modelId="{DB40C73C-80C8-44D4-83A4-04CA7B885D75}" type="sibTrans" cxnId="{43778980-1553-4521-BECA-28A9EF19030C}">
      <dgm:prSet/>
      <dgm:spPr/>
      <dgm:t>
        <a:bodyPr/>
        <a:lstStyle/>
        <a:p>
          <a:endParaRPr lang="ru-RU"/>
        </a:p>
      </dgm:t>
    </dgm:pt>
    <dgm:pt modelId="{7BB335FD-43A8-479D-BE94-8B4F85A5558E}">
      <dgm:prSet phldrT="[Текст]"/>
      <dgm:spPr/>
      <dgm:t>
        <a:bodyPr/>
        <a:lstStyle/>
        <a:p>
          <a:r>
            <a:rPr lang="ru-RU" dirty="0" smtClean="0"/>
            <a:t>гендерный анализ</a:t>
          </a:r>
          <a:endParaRPr lang="ru-RU" dirty="0"/>
        </a:p>
      </dgm:t>
    </dgm:pt>
    <dgm:pt modelId="{EC079938-1AE4-4AD1-A179-15FE538F0BE1}" type="parTrans" cxnId="{15AF805F-B0ED-4B36-BBD6-8DB4E66784B4}">
      <dgm:prSet/>
      <dgm:spPr/>
      <dgm:t>
        <a:bodyPr/>
        <a:lstStyle/>
        <a:p>
          <a:endParaRPr lang="ru-RU"/>
        </a:p>
      </dgm:t>
    </dgm:pt>
    <dgm:pt modelId="{31DB4F16-836F-4CF5-9257-7F20403142FB}" type="sibTrans" cxnId="{15AF805F-B0ED-4B36-BBD6-8DB4E66784B4}">
      <dgm:prSet/>
      <dgm:spPr/>
      <dgm:t>
        <a:bodyPr/>
        <a:lstStyle/>
        <a:p>
          <a:endParaRPr lang="ru-RU"/>
        </a:p>
      </dgm:t>
    </dgm:pt>
    <dgm:pt modelId="{5D2D17E0-C71A-4B3A-A551-0504CBF6CE39}">
      <dgm:prSet phldrT="[Текст]"/>
      <dgm:spPr/>
      <dgm:t>
        <a:bodyPr/>
        <a:lstStyle/>
        <a:p>
          <a:r>
            <a:rPr lang="ru-RU" smtClean="0"/>
            <a:t>подготовка и оформление заключения</a:t>
          </a:r>
          <a:endParaRPr lang="ru-RU" dirty="0"/>
        </a:p>
      </dgm:t>
    </dgm:pt>
    <dgm:pt modelId="{0F08D6C3-1A5F-4FDE-A58B-A4A0DB85BBBD}" type="parTrans" cxnId="{35EE6D34-A83C-468C-9213-47CCC89ECAEA}">
      <dgm:prSet/>
      <dgm:spPr/>
      <dgm:t>
        <a:bodyPr/>
        <a:lstStyle/>
        <a:p>
          <a:endParaRPr lang="ru-RU"/>
        </a:p>
      </dgm:t>
    </dgm:pt>
    <dgm:pt modelId="{1AC5E7A6-DFF2-4ABF-A6C5-3D02A0EB1B99}" type="sibTrans" cxnId="{35EE6D34-A83C-468C-9213-47CCC89ECAEA}">
      <dgm:prSet/>
      <dgm:spPr/>
      <dgm:t>
        <a:bodyPr/>
        <a:lstStyle/>
        <a:p>
          <a:endParaRPr lang="ru-RU"/>
        </a:p>
      </dgm:t>
    </dgm:pt>
    <dgm:pt modelId="{1FF0B7FD-E847-4898-B279-937EE36AB008}" type="pres">
      <dgm:prSet presAssocID="{67347D83-D934-45D3-9FE2-E09A2EBFFA41}" presName="Name0" presStyleCnt="0">
        <dgm:presLayoutVars>
          <dgm:dir/>
          <dgm:resizeHandles val="exact"/>
        </dgm:presLayoutVars>
      </dgm:prSet>
      <dgm:spPr/>
    </dgm:pt>
    <dgm:pt modelId="{2D039409-55F2-4E5F-A054-49FEC2219217}" type="pres">
      <dgm:prSet presAssocID="{D0B96742-5A4D-4EAD-8C4F-AC1C51533324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3E4059A-7B74-41F0-914B-AAF89B3D05E9}" type="pres">
      <dgm:prSet presAssocID="{A4B69FE0-6C09-4B8D-BC55-07EB9C160DDE}" presName="sibTrans" presStyleLbl="sibTrans2D1" presStyleIdx="0" presStyleCnt="3"/>
      <dgm:spPr/>
    </dgm:pt>
    <dgm:pt modelId="{7E89B1C3-10D9-4B08-BBD5-65FAC82A49FF}" type="pres">
      <dgm:prSet presAssocID="{A4B69FE0-6C09-4B8D-BC55-07EB9C160DDE}" presName="connectorText" presStyleLbl="sibTrans2D1" presStyleIdx="0" presStyleCnt="3"/>
      <dgm:spPr/>
    </dgm:pt>
    <dgm:pt modelId="{6B53572D-1F21-4417-9220-1809F6429019}" type="pres">
      <dgm:prSet presAssocID="{9CDB0070-EB36-4BA2-A5EA-DEF80A7191AA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3DB0217-32A7-4A6F-9E29-C056A0C3F811}" type="pres">
      <dgm:prSet presAssocID="{DB40C73C-80C8-44D4-83A4-04CA7B885D75}" presName="sibTrans" presStyleLbl="sibTrans2D1" presStyleIdx="1" presStyleCnt="3"/>
      <dgm:spPr/>
    </dgm:pt>
    <dgm:pt modelId="{137CE932-E243-4D68-9F10-1C47736AD793}" type="pres">
      <dgm:prSet presAssocID="{DB40C73C-80C8-44D4-83A4-04CA7B885D75}" presName="connectorText" presStyleLbl="sibTrans2D1" presStyleIdx="1" presStyleCnt="3"/>
      <dgm:spPr/>
    </dgm:pt>
    <dgm:pt modelId="{5C3A35DF-84C5-4D03-B929-27316B59A11F}" type="pres">
      <dgm:prSet presAssocID="{7BB335FD-43A8-479D-BE94-8B4F85A5558E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8BACCA6-BE8E-433F-B1E6-244A0B106080}" type="pres">
      <dgm:prSet presAssocID="{31DB4F16-836F-4CF5-9257-7F20403142FB}" presName="sibTrans" presStyleLbl="sibTrans2D1" presStyleIdx="2" presStyleCnt="3"/>
      <dgm:spPr/>
    </dgm:pt>
    <dgm:pt modelId="{D0F6DC61-6882-4A06-9F77-ED2ED8EE3595}" type="pres">
      <dgm:prSet presAssocID="{31DB4F16-836F-4CF5-9257-7F20403142FB}" presName="connectorText" presStyleLbl="sibTrans2D1" presStyleIdx="2" presStyleCnt="3"/>
      <dgm:spPr/>
    </dgm:pt>
    <dgm:pt modelId="{ADAA8ABC-3D08-411A-A0C6-EEEC8C242C8F}" type="pres">
      <dgm:prSet presAssocID="{5D2D17E0-C71A-4B3A-A551-0504CBF6CE39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AB3C828E-DE63-4D89-A170-C443DE8B469F}" type="presOf" srcId="{DB40C73C-80C8-44D4-83A4-04CA7B885D75}" destId="{53DB0217-32A7-4A6F-9E29-C056A0C3F811}" srcOrd="0" destOrd="0" presId="urn:microsoft.com/office/officeart/2005/8/layout/process1"/>
    <dgm:cxn modelId="{DFD07092-47B9-457F-97B0-90212DCFCCF4}" type="presOf" srcId="{7BB335FD-43A8-479D-BE94-8B4F85A5558E}" destId="{5C3A35DF-84C5-4D03-B929-27316B59A11F}" srcOrd="0" destOrd="0" presId="urn:microsoft.com/office/officeart/2005/8/layout/process1"/>
    <dgm:cxn modelId="{AA852C91-CFDC-428B-8913-26C730E99497}" type="presOf" srcId="{67347D83-D934-45D3-9FE2-E09A2EBFFA41}" destId="{1FF0B7FD-E847-4898-B279-937EE36AB008}" srcOrd="0" destOrd="0" presId="urn:microsoft.com/office/officeart/2005/8/layout/process1"/>
    <dgm:cxn modelId="{FC66F7AC-F889-4B0F-9BAC-F6EF61FF60A2}" type="presOf" srcId="{DB40C73C-80C8-44D4-83A4-04CA7B885D75}" destId="{137CE932-E243-4D68-9F10-1C47736AD793}" srcOrd="1" destOrd="0" presId="urn:microsoft.com/office/officeart/2005/8/layout/process1"/>
    <dgm:cxn modelId="{43778980-1553-4521-BECA-28A9EF19030C}" srcId="{67347D83-D934-45D3-9FE2-E09A2EBFFA41}" destId="{9CDB0070-EB36-4BA2-A5EA-DEF80A7191AA}" srcOrd="1" destOrd="0" parTransId="{B8762994-3196-4088-8B7D-6B4695655C7C}" sibTransId="{DB40C73C-80C8-44D4-83A4-04CA7B885D75}"/>
    <dgm:cxn modelId="{B7072565-BD0F-44FD-8691-3CC6117A055C}" type="presOf" srcId="{D0B96742-5A4D-4EAD-8C4F-AC1C51533324}" destId="{2D039409-55F2-4E5F-A054-49FEC2219217}" srcOrd="0" destOrd="0" presId="urn:microsoft.com/office/officeart/2005/8/layout/process1"/>
    <dgm:cxn modelId="{63F5F86A-98A4-4AC7-96AC-2ABD410EDC66}" type="presOf" srcId="{31DB4F16-836F-4CF5-9257-7F20403142FB}" destId="{E8BACCA6-BE8E-433F-B1E6-244A0B106080}" srcOrd="0" destOrd="0" presId="urn:microsoft.com/office/officeart/2005/8/layout/process1"/>
    <dgm:cxn modelId="{35EE6D34-A83C-468C-9213-47CCC89ECAEA}" srcId="{67347D83-D934-45D3-9FE2-E09A2EBFFA41}" destId="{5D2D17E0-C71A-4B3A-A551-0504CBF6CE39}" srcOrd="3" destOrd="0" parTransId="{0F08D6C3-1A5F-4FDE-A58B-A4A0DB85BBBD}" sibTransId="{1AC5E7A6-DFF2-4ABF-A6C5-3D02A0EB1B99}"/>
    <dgm:cxn modelId="{93DBAB3D-C18E-4EBF-8975-999FB0434083}" srcId="{67347D83-D934-45D3-9FE2-E09A2EBFFA41}" destId="{D0B96742-5A4D-4EAD-8C4F-AC1C51533324}" srcOrd="0" destOrd="0" parTransId="{501E2968-A210-40EA-A2E6-4F1C4A979D4D}" sibTransId="{A4B69FE0-6C09-4B8D-BC55-07EB9C160DDE}"/>
    <dgm:cxn modelId="{15AF805F-B0ED-4B36-BBD6-8DB4E66784B4}" srcId="{67347D83-D934-45D3-9FE2-E09A2EBFFA41}" destId="{7BB335FD-43A8-479D-BE94-8B4F85A5558E}" srcOrd="2" destOrd="0" parTransId="{EC079938-1AE4-4AD1-A179-15FE538F0BE1}" sibTransId="{31DB4F16-836F-4CF5-9257-7F20403142FB}"/>
    <dgm:cxn modelId="{229D4E84-9DD8-4682-905E-2C040297B6AD}" type="presOf" srcId="{9CDB0070-EB36-4BA2-A5EA-DEF80A7191AA}" destId="{6B53572D-1F21-4417-9220-1809F6429019}" srcOrd="0" destOrd="0" presId="urn:microsoft.com/office/officeart/2005/8/layout/process1"/>
    <dgm:cxn modelId="{9D717424-5CCB-4F6F-84EA-2600A9A1D09F}" type="presOf" srcId="{A4B69FE0-6C09-4B8D-BC55-07EB9C160DDE}" destId="{7E89B1C3-10D9-4B08-BBD5-65FAC82A49FF}" srcOrd="1" destOrd="0" presId="urn:microsoft.com/office/officeart/2005/8/layout/process1"/>
    <dgm:cxn modelId="{4D243A40-93AD-4DB7-B087-D8CAC3DE0989}" type="presOf" srcId="{5D2D17E0-C71A-4B3A-A551-0504CBF6CE39}" destId="{ADAA8ABC-3D08-411A-A0C6-EEEC8C242C8F}" srcOrd="0" destOrd="0" presId="urn:microsoft.com/office/officeart/2005/8/layout/process1"/>
    <dgm:cxn modelId="{11BABD98-3C24-4B85-A529-19075E10813E}" type="presOf" srcId="{A4B69FE0-6C09-4B8D-BC55-07EB9C160DDE}" destId="{33E4059A-7B74-41F0-914B-AAF89B3D05E9}" srcOrd="0" destOrd="0" presId="urn:microsoft.com/office/officeart/2005/8/layout/process1"/>
    <dgm:cxn modelId="{DB27BAA1-4FF3-44B8-BBE4-F637B0EC0BDA}" type="presOf" srcId="{31DB4F16-836F-4CF5-9257-7F20403142FB}" destId="{D0F6DC61-6882-4A06-9F77-ED2ED8EE3595}" srcOrd="1" destOrd="0" presId="urn:microsoft.com/office/officeart/2005/8/layout/process1"/>
    <dgm:cxn modelId="{91BDC06A-6712-43F4-9CB0-3A97F60439E4}" type="presParOf" srcId="{1FF0B7FD-E847-4898-B279-937EE36AB008}" destId="{2D039409-55F2-4E5F-A054-49FEC2219217}" srcOrd="0" destOrd="0" presId="urn:microsoft.com/office/officeart/2005/8/layout/process1"/>
    <dgm:cxn modelId="{BB77CF50-65D9-4123-BCC0-49D835F495C1}" type="presParOf" srcId="{1FF0B7FD-E847-4898-B279-937EE36AB008}" destId="{33E4059A-7B74-41F0-914B-AAF89B3D05E9}" srcOrd="1" destOrd="0" presId="urn:microsoft.com/office/officeart/2005/8/layout/process1"/>
    <dgm:cxn modelId="{D14F1BF6-4EFF-4B90-93C4-07C94BB75A25}" type="presParOf" srcId="{33E4059A-7B74-41F0-914B-AAF89B3D05E9}" destId="{7E89B1C3-10D9-4B08-BBD5-65FAC82A49FF}" srcOrd="0" destOrd="0" presId="urn:microsoft.com/office/officeart/2005/8/layout/process1"/>
    <dgm:cxn modelId="{33C5A8BB-ACBF-4083-A0BC-61E0E12249E4}" type="presParOf" srcId="{1FF0B7FD-E847-4898-B279-937EE36AB008}" destId="{6B53572D-1F21-4417-9220-1809F6429019}" srcOrd="2" destOrd="0" presId="urn:microsoft.com/office/officeart/2005/8/layout/process1"/>
    <dgm:cxn modelId="{62C06C61-8213-4800-B2B5-5ABEB802F9B1}" type="presParOf" srcId="{1FF0B7FD-E847-4898-B279-937EE36AB008}" destId="{53DB0217-32A7-4A6F-9E29-C056A0C3F811}" srcOrd="3" destOrd="0" presId="urn:microsoft.com/office/officeart/2005/8/layout/process1"/>
    <dgm:cxn modelId="{35E8F812-BFD1-46AE-A916-2E2469C88987}" type="presParOf" srcId="{53DB0217-32A7-4A6F-9E29-C056A0C3F811}" destId="{137CE932-E243-4D68-9F10-1C47736AD793}" srcOrd="0" destOrd="0" presId="urn:microsoft.com/office/officeart/2005/8/layout/process1"/>
    <dgm:cxn modelId="{824182AE-0AB4-4DBA-A268-F5C28942B81F}" type="presParOf" srcId="{1FF0B7FD-E847-4898-B279-937EE36AB008}" destId="{5C3A35DF-84C5-4D03-B929-27316B59A11F}" srcOrd="4" destOrd="0" presId="urn:microsoft.com/office/officeart/2005/8/layout/process1"/>
    <dgm:cxn modelId="{57D726FE-FC99-41AD-9108-9948E68336AB}" type="presParOf" srcId="{1FF0B7FD-E847-4898-B279-937EE36AB008}" destId="{E8BACCA6-BE8E-433F-B1E6-244A0B106080}" srcOrd="5" destOrd="0" presId="urn:microsoft.com/office/officeart/2005/8/layout/process1"/>
    <dgm:cxn modelId="{01EB4B79-5409-43A9-BC73-4967386B0516}" type="presParOf" srcId="{E8BACCA6-BE8E-433F-B1E6-244A0B106080}" destId="{D0F6DC61-6882-4A06-9F77-ED2ED8EE3595}" srcOrd="0" destOrd="0" presId="urn:microsoft.com/office/officeart/2005/8/layout/process1"/>
    <dgm:cxn modelId="{3C3A026B-C2B9-4589-9762-0813CE6B88F2}" type="presParOf" srcId="{1FF0B7FD-E847-4898-B279-937EE36AB008}" destId="{ADAA8ABC-3D08-411A-A0C6-EEEC8C242C8F}" srcOrd="6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75ACFED-427D-4B10-981B-742054EDF3E5}">
      <dsp:nvSpPr>
        <dsp:cNvPr id="0" name=""/>
        <dsp:cNvSpPr/>
      </dsp:nvSpPr>
      <dsp:spPr>
        <a:xfrm>
          <a:off x="0" y="89834"/>
          <a:ext cx="11001375" cy="55165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kern="1200" dirty="0" smtClean="0"/>
            <a:t>Законы КР </a:t>
          </a:r>
          <a:endParaRPr lang="ru-RU" sz="2300" kern="1200" dirty="0"/>
        </a:p>
      </dsp:txBody>
      <dsp:txXfrm>
        <a:off x="26930" y="116764"/>
        <a:ext cx="10947515" cy="497795"/>
      </dsp:txXfrm>
    </dsp:sp>
    <dsp:sp modelId="{6B8F5D89-F791-498B-AD91-1947F536339D}">
      <dsp:nvSpPr>
        <dsp:cNvPr id="0" name=""/>
        <dsp:cNvSpPr/>
      </dsp:nvSpPr>
      <dsp:spPr>
        <a:xfrm>
          <a:off x="0" y="641489"/>
          <a:ext cx="11001375" cy="119025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49294" tIns="29210" rIns="163576" bIns="29210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1800" kern="1200" dirty="0" smtClean="0"/>
            <a:t>«О нормативных правовых актах КР»,</a:t>
          </a:r>
          <a:endParaRPr lang="ru-RU" sz="1800" kern="1200" dirty="0"/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1800" kern="1200" dirty="0" smtClean="0"/>
            <a:t> «О государственных гарантиях обеспечения равных прав и равных возможностей для мужчин и женщин» и</a:t>
          </a:r>
          <a:endParaRPr lang="ru-RU" sz="1800" kern="1200" dirty="0"/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1800" kern="1200" smtClean="0"/>
            <a:t> «О социально-правовой защите от насилия в семье».</a:t>
          </a:r>
          <a:endParaRPr lang="ru-RU" sz="1800" kern="1200" dirty="0"/>
        </a:p>
      </dsp:txBody>
      <dsp:txXfrm>
        <a:off x="0" y="641489"/>
        <a:ext cx="11001375" cy="1190250"/>
      </dsp:txXfrm>
    </dsp:sp>
    <dsp:sp modelId="{17AF3698-1C63-443B-A8A2-16B2F01BE4FA}">
      <dsp:nvSpPr>
        <dsp:cNvPr id="0" name=""/>
        <dsp:cNvSpPr/>
      </dsp:nvSpPr>
      <dsp:spPr>
        <a:xfrm>
          <a:off x="0" y="1831739"/>
          <a:ext cx="11001375" cy="55165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kern="1200" dirty="0" smtClean="0"/>
            <a:t>Стратегические инициативы</a:t>
          </a:r>
          <a:endParaRPr lang="ru-RU" sz="2300" kern="1200" dirty="0"/>
        </a:p>
      </dsp:txBody>
      <dsp:txXfrm>
        <a:off x="26930" y="1858669"/>
        <a:ext cx="10947515" cy="497795"/>
      </dsp:txXfrm>
    </dsp:sp>
    <dsp:sp modelId="{BE9552D1-9560-470A-9AC7-3B6DABE42A53}">
      <dsp:nvSpPr>
        <dsp:cNvPr id="0" name=""/>
        <dsp:cNvSpPr/>
      </dsp:nvSpPr>
      <dsp:spPr>
        <a:xfrm>
          <a:off x="0" y="2383395"/>
          <a:ext cx="11001375" cy="83317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49294" tIns="29210" rIns="163576" bIns="29210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1800" kern="1200" dirty="0" smtClean="0"/>
            <a:t>«Национальной стратегии Кыргызской Республики по достижению гендерного равенства до 2020 года и Национальном плане действий по достижению гендерного равенства в Кыргызской Республике» </a:t>
          </a:r>
          <a:endParaRPr lang="ru-RU" sz="1800" kern="1200" dirty="0"/>
        </a:p>
      </dsp:txBody>
      <dsp:txXfrm>
        <a:off x="0" y="2383395"/>
        <a:ext cx="11001375" cy="833175"/>
      </dsp:txXfrm>
    </dsp:sp>
    <dsp:sp modelId="{C2496E67-1A85-4E06-9D6A-78F6333B8945}">
      <dsp:nvSpPr>
        <dsp:cNvPr id="0" name=""/>
        <dsp:cNvSpPr/>
      </dsp:nvSpPr>
      <dsp:spPr>
        <a:xfrm>
          <a:off x="0" y="3216570"/>
          <a:ext cx="11001375" cy="55165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kern="1200" dirty="0" smtClean="0"/>
            <a:t>Подзаконные акты</a:t>
          </a:r>
          <a:endParaRPr lang="ru-RU" sz="2300" kern="1200" dirty="0"/>
        </a:p>
      </dsp:txBody>
      <dsp:txXfrm>
        <a:off x="26930" y="3243500"/>
        <a:ext cx="10947515" cy="497795"/>
      </dsp:txXfrm>
    </dsp:sp>
    <dsp:sp modelId="{90553E4F-914C-4053-A9E3-657F834DB095}">
      <dsp:nvSpPr>
        <dsp:cNvPr id="0" name=""/>
        <dsp:cNvSpPr/>
      </dsp:nvSpPr>
      <dsp:spPr>
        <a:xfrm>
          <a:off x="0" y="3768225"/>
          <a:ext cx="11001375" cy="138069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49294" tIns="29210" rIns="163576" bIns="29210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1800" kern="1200" dirty="0" smtClean="0"/>
            <a:t>«Положение о порядке проведения гендерной экспертизы проектов нормативных правовых актов и подготовки соответствующих заключений»</a:t>
          </a:r>
          <a:endParaRPr lang="ru-RU" sz="1800" kern="1200" dirty="0"/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1800" kern="1200" dirty="0" smtClean="0"/>
            <a:t> «Инструкция о порядке проведения правовой, правозащитной, гендерной, экологической, антикоррупционной экспертиз проектов подзаконных актов Кыргызской Республики»</a:t>
          </a:r>
          <a:endParaRPr lang="ru-RU" sz="1800" kern="1200" dirty="0"/>
        </a:p>
      </dsp:txBody>
      <dsp:txXfrm>
        <a:off x="0" y="3768225"/>
        <a:ext cx="11001375" cy="138069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D039409-55F2-4E5F-A054-49FEC2219217}">
      <dsp:nvSpPr>
        <dsp:cNvPr id="0" name=""/>
        <dsp:cNvSpPr/>
      </dsp:nvSpPr>
      <dsp:spPr>
        <a:xfrm>
          <a:off x="3917" y="1375227"/>
          <a:ext cx="1712993" cy="102779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 dirty="0" smtClean="0"/>
            <a:t>подготовительный этап</a:t>
          </a:r>
          <a:endParaRPr lang="ru-RU" sz="1300" kern="1200" dirty="0"/>
        </a:p>
      </dsp:txBody>
      <dsp:txXfrm>
        <a:off x="34020" y="1405330"/>
        <a:ext cx="1652787" cy="967589"/>
      </dsp:txXfrm>
    </dsp:sp>
    <dsp:sp modelId="{33E4059A-7B74-41F0-914B-AAF89B3D05E9}">
      <dsp:nvSpPr>
        <dsp:cNvPr id="0" name=""/>
        <dsp:cNvSpPr/>
      </dsp:nvSpPr>
      <dsp:spPr>
        <a:xfrm>
          <a:off x="1888210" y="1676713"/>
          <a:ext cx="363154" cy="424822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100" kern="1200"/>
        </a:p>
      </dsp:txBody>
      <dsp:txXfrm>
        <a:off x="1888210" y="1761677"/>
        <a:ext cx="254208" cy="254894"/>
      </dsp:txXfrm>
    </dsp:sp>
    <dsp:sp modelId="{6B53572D-1F21-4417-9220-1809F6429019}">
      <dsp:nvSpPr>
        <dsp:cNvPr id="0" name=""/>
        <dsp:cNvSpPr/>
      </dsp:nvSpPr>
      <dsp:spPr>
        <a:xfrm>
          <a:off x="2402108" y="1375227"/>
          <a:ext cx="1712993" cy="102779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 dirty="0" smtClean="0"/>
            <a:t>специально-правовой анализ</a:t>
          </a:r>
          <a:endParaRPr lang="ru-RU" sz="1300" kern="1200" dirty="0"/>
        </a:p>
      </dsp:txBody>
      <dsp:txXfrm>
        <a:off x="2432211" y="1405330"/>
        <a:ext cx="1652787" cy="967589"/>
      </dsp:txXfrm>
    </dsp:sp>
    <dsp:sp modelId="{53DB0217-32A7-4A6F-9E29-C056A0C3F811}">
      <dsp:nvSpPr>
        <dsp:cNvPr id="0" name=""/>
        <dsp:cNvSpPr/>
      </dsp:nvSpPr>
      <dsp:spPr>
        <a:xfrm>
          <a:off x="4286400" y="1676713"/>
          <a:ext cx="363154" cy="424822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100" kern="1200"/>
        </a:p>
      </dsp:txBody>
      <dsp:txXfrm>
        <a:off x="4286400" y="1761677"/>
        <a:ext cx="254208" cy="254894"/>
      </dsp:txXfrm>
    </dsp:sp>
    <dsp:sp modelId="{5C3A35DF-84C5-4D03-B929-27316B59A11F}">
      <dsp:nvSpPr>
        <dsp:cNvPr id="0" name=""/>
        <dsp:cNvSpPr/>
      </dsp:nvSpPr>
      <dsp:spPr>
        <a:xfrm>
          <a:off x="4800298" y="1375227"/>
          <a:ext cx="1712993" cy="102779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 dirty="0" smtClean="0"/>
            <a:t>гендерный анализ</a:t>
          </a:r>
          <a:endParaRPr lang="ru-RU" sz="1300" kern="1200" dirty="0"/>
        </a:p>
      </dsp:txBody>
      <dsp:txXfrm>
        <a:off x="4830401" y="1405330"/>
        <a:ext cx="1652787" cy="967589"/>
      </dsp:txXfrm>
    </dsp:sp>
    <dsp:sp modelId="{E8BACCA6-BE8E-433F-B1E6-244A0B106080}">
      <dsp:nvSpPr>
        <dsp:cNvPr id="0" name=""/>
        <dsp:cNvSpPr/>
      </dsp:nvSpPr>
      <dsp:spPr>
        <a:xfrm>
          <a:off x="6684591" y="1676713"/>
          <a:ext cx="363154" cy="424822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100" kern="1200"/>
        </a:p>
      </dsp:txBody>
      <dsp:txXfrm>
        <a:off x="6684591" y="1761677"/>
        <a:ext cx="254208" cy="254894"/>
      </dsp:txXfrm>
    </dsp:sp>
    <dsp:sp modelId="{ADAA8ABC-3D08-411A-A0C6-EEEC8C242C8F}">
      <dsp:nvSpPr>
        <dsp:cNvPr id="0" name=""/>
        <dsp:cNvSpPr/>
      </dsp:nvSpPr>
      <dsp:spPr>
        <a:xfrm>
          <a:off x="7198488" y="1375227"/>
          <a:ext cx="1712993" cy="102779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 smtClean="0"/>
            <a:t>подготовка и оформление заключения</a:t>
          </a:r>
          <a:endParaRPr lang="ru-RU" sz="1300" kern="1200" dirty="0"/>
        </a:p>
      </dsp:txBody>
      <dsp:txXfrm>
        <a:off x="7228591" y="1405330"/>
        <a:ext cx="1652787" cy="96758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951322-B5B7-4736-9667-A3CE8C9F2E2D}" type="datetimeFigureOut">
              <a:rPr lang="ru-RU" smtClean="0"/>
              <a:t>03.07.2019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843CA12D-3582-4562-BD26-0969BF6321A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602504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951322-B5B7-4736-9667-A3CE8C9F2E2D}" type="datetimeFigureOut">
              <a:rPr lang="ru-RU" smtClean="0"/>
              <a:t>03.07.2019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843CA12D-3582-4562-BD26-0969BF6321A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596285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951322-B5B7-4736-9667-A3CE8C9F2E2D}" type="datetimeFigureOut">
              <a:rPr lang="ru-RU" smtClean="0"/>
              <a:t>03.07.2019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843CA12D-3582-4562-BD26-0969BF6321A5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51759464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951322-B5B7-4736-9667-A3CE8C9F2E2D}" type="datetimeFigureOut">
              <a:rPr lang="ru-RU" smtClean="0"/>
              <a:t>03.07.2019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843CA12D-3582-4562-BD26-0969BF6321A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801758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951322-B5B7-4736-9667-A3CE8C9F2E2D}" type="datetimeFigureOut">
              <a:rPr lang="ru-RU" smtClean="0"/>
              <a:t>03.07.2019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843CA12D-3582-4562-BD26-0969BF6321A5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47695759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951322-B5B7-4736-9667-A3CE8C9F2E2D}" type="datetimeFigureOut">
              <a:rPr lang="ru-RU" smtClean="0"/>
              <a:t>03.07.2019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843CA12D-3582-4562-BD26-0969BF6321A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5983690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951322-B5B7-4736-9667-A3CE8C9F2E2D}" type="datetimeFigureOut">
              <a:rPr lang="ru-RU" smtClean="0"/>
              <a:t>03.07.2019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3CA12D-3582-4562-BD26-0969BF6321A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3835359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951322-B5B7-4736-9667-A3CE8C9F2E2D}" type="datetimeFigureOut">
              <a:rPr lang="ru-RU" smtClean="0"/>
              <a:t>03.07.2019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3CA12D-3582-4562-BD26-0969BF6321A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263203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951322-B5B7-4736-9667-A3CE8C9F2E2D}" type="datetimeFigureOut">
              <a:rPr lang="ru-RU" smtClean="0"/>
              <a:t>03.07.2019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3CA12D-3582-4562-BD26-0969BF6321A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066162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951322-B5B7-4736-9667-A3CE8C9F2E2D}" type="datetimeFigureOut">
              <a:rPr lang="ru-RU" smtClean="0"/>
              <a:t>03.07.2019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843CA12D-3582-4562-BD26-0969BF6321A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923005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951322-B5B7-4736-9667-A3CE8C9F2E2D}" type="datetimeFigureOut">
              <a:rPr lang="ru-RU" smtClean="0"/>
              <a:t>03.07.2019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843CA12D-3582-4562-BD26-0969BF6321A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291349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951322-B5B7-4736-9667-A3CE8C9F2E2D}" type="datetimeFigureOut">
              <a:rPr lang="ru-RU" smtClean="0"/>
              <a:t>03.07.2019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843CA12D-3582-4562-BD26-0969BF6321A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744545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951322-B5B7-4736-9667-A3CE8C9F2E2D}" type="datetimeFigureOut">
              <a:rPr lang="ru-RU" smtClean="0"/>
              <a:t>03.07.2019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3CA12D-3582-4562-BD26-0969BF6321A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456301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951322-B5B7-4736-9667-A3CE8C9F2E2D}" type="datetimeFigureOut">
              <a:rPr lang="ru-RU" smtClean="0"/>
              <a:t>03.07.2019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3CA12D-3582-4562-BD26-0969BF6321A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82089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951322-B5B7-4736-9667-A3CE8C9F2E2D}" type="datetimeFigureOut">
              <a:rPr lang="ru-RU" smtClean="0"/>
              <a:t>03.07.2019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3CA12D-3582-4562-BD26-0969BF6321A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600883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951322-B5B7-4736-9667-A3CE8C9F2E2D}" type="datetimeFigureOut">
              <a:rPr lang="ru-RU" smtClean="0"/>
              <a:t>03.07.2019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843CA12D-3582-4562-BD26-0969BF6321A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136588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4951322-B5B7-4736-9667-A3CE8C9F2E2D}" type="datetimeFigureOut">
              <a:rPr lang="ru-RU" smtClean="0"/>
              <a:t>03.07.2019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843CA12D-3582-4562-BD26-0969BF6321A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680762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47800" y="1436688"/>
            <a:ext cx="9144000" cy="23876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Гендерная экспертиза проектов нормативных правовых актов в области химической безопасности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962150" y="4202113"/>
            <a:ext cx="8629650" cy="1655762"/>
          </a:xfrm>
        </p:spPr>
        <p:txBody>
          <a:bodyPr/>
          <a:lstStyle/>
          <a:p>
            <a:pPr algn="ctr"/>
            <a:r>
              <a:rPr lang="ru-RU" dirty="0" smtClean="0"/>
              <a:t>Кыргызская Республика</a:t>
            </a:r>
          </a:p>
          <a:p>
            <a:pPr algn="ctr"/>
            <a:r>
              <a:rPr lang="ru-RU" dirty="0" smtClean="0"/>
              <a:t>ОО «Независимая экологическая экспертиза»</a:t>
            </a:r>
          </a:p>
          <a:p>
            <a:pPr algn="ctr"/>
            <a:r>
              <a:rPr lang="ru-RU" dirty="0" smtClean="0"/>
              <a:t>Конюхова Инна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8545236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57350" y="365126"/>
            <a:ext cx="9696450" cy="1520824"/>
          </a:xfrm>
        </p:spPr>
        <p:txBody>
          <a:bodyPr>
            <a:normAutofit fontScale="90000"/>
          </a:bodyPr>
          <a:lstStyle/>
          <a:p>
            <a:r>
              <a:rPr lang="ru-RU" sz="3600" dirty="0" smtClean="0"/>
              <a:t>Особенности проведения гендерной экспертизы НПА в области химической безопасности</a:t>
            </a:r>
            <a:endParaRPr lang="ru-RU" sz="3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2362200"/>
            <a:ext cx="10515600" cy="2714625"/>
          </a:xfrm>
        </p:spPr>
        <p:txBody>
          <a:bodyPr>
            <a:normAutofit fontScale="92500" lnSpcReduction="10000"/>
          </a:bodyPr>
          <a:lstStyle/>
          <a:p>
            <a:r>
              <a:rPr lang="ru-RU" dirty="0" smtClean="0"/>
              <a:t>Гендерная экспертиза НПА в области химической  стоит на стыке правозащитной и экологической экспертизы.</a:t>
            </a:r>
          </a:p>
          <a:p>
            <a:pPr algn="just"/>
            <a:r>
              <a:rPr lang="ru-RU" dirty="0" smtClean="0"/>
              <a:t>Гендерная экспертиза НПА затрагивающая политические, экономические или социальные вопросы оценивает с позиции равенства прав. Гендерная экспертиза НПА в области обеспечение экологической, в том числе химической безопасности оценивается через </a:t>
            </a:r>
            <a:r>
              <a:rPr lang="ru-RU" dirty="0"/>
              <a:t>призму трудовых отношений и реализации прав на охрану здоровья и охрану труда, а также прав будущих поколений. </a:t>
            </a:r>
            <a:endParaRPr lang="ru-RU" dirty="0" smtClean="0"/>
          </a:p>
          <a:p>
            <a:pPr algn="just"/>
            <a:r>
              <a:rPr lang="ru-RU" dirty="0" smtClean="0"/>
              <a:t>При проведении гендерной экспертизы НПА в области химической безопасности внимание уделяется не только правам мужчин и женщин. Отдельно внимание уделяется беременным, кормящим матерям, детям </a:t>
            </a:r>
            <a:r>
              <a:rPr lang="ru-RU" dirty="0"/>
              <a:t>и </a:t>
            </a:r>
            <a:r>
              <a:rPr lang="ru-RU" dirty="0" smtClean="0"/>
              <a:t>молодежи обоих полов.</a:t>
            </a:r>
            <a:endParaRPr lang="ru-RU" dirty="0" smtClean="0"/>
          </a:p>
        </p:txBody>
      </p:sp>
    </p:spTree>
    <p:extLst>
      <p:ext uri="{BB962C8B-B14F-4D97-AF65-F5344CB8AC3E}">
        <p14:creationId xmlns:p14="http://schemas.microsoft.com/office/powerpoint/2010/main" val="344672114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59500" y="243110"/>
            <a:ext cx="9722900" cy="1433290"/>
          </a:xfrm>
        </p:spPr>
        <p:txBody>
          <a:bodyPr>
            <a:normAutofit fontScale="90000"/>
          </a:bodyPr>
          <a:lstStyle/>
          <a:p>
            <a:r>
              <a:rPr lang="ru-RU" dirty="0"/>
              <a:t>Особенности проведения гендерной экспертизы НПА в области химической безопасности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565650"/>
          </a:xfrm>
        </p:spPr>
        <p:txBody>
          <a:bodyPr>
            <a:normAutofit/>
          </a:bodyPr>
          <a:lstStyle/>
          <a:p>
            <a:r>
              <a:rPr lang="ru-RU" dirty="0"/>
              <a:t>Законодательство вводит дополнительные требования к работодателям и предприятиям в отношении повышения безопасности женщин, но не делает этого в отношении мужчин. </a:t>
            </a:r>
          </a:p>
          <a:p>
            <a:pPr algn="just"/>
            <a:r>
              <a:rPr lang="ru-RU" dirty="0" smtClean="0"/>
              <a:t>Существующие </a:t>
            </a:r>
            <a:r>
              <a:rPr lang="ru-RU" dirty="0"/>
              <a:t>нормы трудового законодательства частично защищают женщин от негативного воздействия </a:t>
            </a:r>
            <a:r>
              <a:rPr lang="ru-RU" dirty="0" smtClean="0"/>
              <a:t>ХВ, </a:t>
            </a:r>
            <a:r>
              <a:rPr lang="ru-RU" dirty="0"/>
              <a:t>через исключение из трудовых отношений, оказывающих неблагоприятное воздействия на здоровье. Вместе с тем, женщины в подавляющем большинстве выполняют работы по санитарному и бытовому обслуживанию. В контексте </a:t>
            </a:r>
            <a:r>
              <a:rPr lang="ru-RU" dirty="0" smtClean="0"/>
              <a:t>химической безопасности это </a:t>
            </a:r>
            <a:r>
              <a:rPr lang="ru-RU" dirty="0"/>
              <a:t>может означать высокий риск того, что именно женщины будут убирать помещения, где хранятся приборы </a:t>
            </a:r>
            <a:r>
              <a:rPr lang="ru-RU" dirty="0" smtClean="0"/>
              <a:t>ХВ, </a:t>
            </a:r>
            <a:r>
              <a:rPr lang="ru-RU" dirty="0"/>
              <a:t>отходы </a:t>
            </a:r>
            <a:r>
              <a:rPr lang="ru-RU" dirty="0" smtClean="0"/>
              <a:t>ХВ, </a:t>
            </a:r>
            <a:r>
              <a:rPr lang="ru-RU" dirty="0"/>
              <a:t>а также произошли утечки и загрязнение помещений. При этом, именно санитарно-технический персонал (уборщицы) имеют наихудший доступ к информации и обучению, в том числе по технике безопасности работы с опасными химическими веществами. </a:t>
            </a:r>
          </a:p>
          <a:p>
            <a:pPr algn="just"/>
            <a:r>
              <a:rPr lang="ru-RU" dirty="0" smtClean="0"/>
              <a:t>Для проведения гендерного анализа НПА в области химической безопасности  </a:t>
            </a:r>
            <a:r>
              <a:rPr lang="ru-RU" dirty="0"/>
              <a:t>очень </a:t>
            </a:r>
            <a:r>
              <a:rPr lang="ru-RU" dirty="0" smtClean="0"/>
              <a:t>мало статистических данных.</a:t>
            </a: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8145111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Спасибо за внимание.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83341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69000" y="233585"/>
            <a:ext cx="9894350" cy="918940"/>
          </a:xfrm>
        </p:spPr>
        <p:txBody>
          <a:bodyPr>
            <a:normAutofit fontScale="90000"/>
          </a:bodyPr>
          <a:lstStyle/>
          <a:p>
            <a:r>
              <a:rPr lang="ru-RU" dirty="0"/>
              <a:t>Основание проведения гендерной экспертизы в КР</a:t>
            </a:r>
          </a:p>
        </p:txBody>
      </p:sp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1229258742"/>
              </p:ext>
            </p:extLst>
          </p:nvPr>
        </p:nvGraphicFramePr>
        <p:xfrm>
          <a:off x="828675" y="1352550"/>
          <a:ext cx="11001375" cy="52387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73107747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04974" y="365126"/>
            <a:ext cx="9648825" cy="692150"/>
          </a:xfrm>
        </p:spPr>
        <p:txBody>
          <a:bodyPr>
            <a:normAutofit/>
          </a:bodyPr>
          <a:lstStyle/>
          <a:p>
            <a:r>
              <a:rPr lang="ru-RU" dirty="0" smtClean="0"/>
              <a:t>Предмет экспертизы: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276350"/>
            <a:ext cx="10515600" cy="4900613"/>
          </a:xfrm>
        </p:spPr>
        <p:txBody>
          <a:bodyPr>
            <a:normAutofit/>
          </a:bodyPr>
          <a:lstStyle/>
          <a:p>
            <a:r>
              <a:rPr lang="ru-RU" dirty="0" smtClean="0"/>
              <a:t>определение гендерно-значимых последствий принятия проекта НПА;</a:t>
            </a:r>
          </a:p>
          <a:p>
            <a:r>
              <a:rPr lang="ru-RU" dirty="0" smtClean="0"/>
              <a:t>выявление </a:t>
            </a:r>
            <a:r>
              <a:rPr lang="ru-RU" dirty="0" smtClean="0"/>
              <a:t>соответствия/несоответствия положений проекта НПА международным договорам и нормативным правовым актам КР по вопросам гендерного равенства;</a:t>
            </a:r>
          </a:p>
          <a:p>
            <a:r>
              <a:rPr lang="ru-RU" dirty="0" smtClean="0"/>
              <a:t>установление </a:t>
            </a:r>
            <a:r>
              <a:rPr lang="ru-RU" dirty="0" smtClean="0"/>
              <a:t>соответствия/несоответствия составляющим гендерного равенства: равенству прав, обязанностей, ответственности, возможностей, результатов воздействия;</a:t>
            </a:r>
          </a:p>
          <a:p>
            <a:r>
              <a:rPr lang="ru-RU" dirty="0" smtClean="0"/>
              <a:t>установление </a:t>
            </a:r>
            <a:r>
              <a:rPr lang="ru-RU" dirty="0" smtClean="0"/>
              <a:t>норм, направленных на поддержку лиц одного из полов в наиболее дискриминационной сфере жизнедеятельности и не являющихся в соответствии с положениями законодательства и международных договоров гендерной дискриминацией.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77425" y="190499"/>
            <a:ext cx="1638300" cy="1343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424541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Этапы гендерной экспертизы проектов НПА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83020570"/>
              </p:ext>
            </p:extLst>
          </p:nvPr>
        </p:nvGraphicFramePr>
        <p:xfrm>
          <a:off x="2589213" y="2133600"/>
          <a:ext cx="8915400" cy="37782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07398458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Специально-правовой анализ состоит из: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оценки </a:t>
            </a:r>
            <a:r>
              <a:rPr lang="ru-RU" dirty="0" smtClean="0"/>
              <a:t>на соответствие Конституции Кыргызской Республики, конституционным принципам недопустимости дискриминации по признаку пола, равенства всех перед законом и судом, равенства свобод, прав, возможностей мужчин и женщин, а также иным нормативным правовым актам Кыргызской Республики в сфере прав и свобод мужчин и женщин;</a:t>
            </a:r>
          </a:p>
          <a:p>
            <a:r>
              <a:rPr lang="ru-RU" dirty="0" smtClean="0"/>
              <a:t>оценки </a:t>
            </a:r>
            <a:r>
              <a:rPr lang="ru-RU" dirty="0" smtClean="0"/>
              <a:t>положений проекта на соответствие нормам вступивших в установленном законом порядке в силу международных договоров в сфере обеспечения гендерного равенства, участницей которых является Кыргызская Республика;</a:t>
            </a:r>
          </a:p>
          <a:p>
            <a:r>
              <a:rPr lang="ru-RU" dirty="0" smtClean="0"/>
              <a:t>оценки </a:t>
            </a:r>
            <a:r>
              <a:rPr lang="ru-RU" dirty="0" smtClean="0"/>
              <a:t>состояния нормативного регулирования в сфере, затрагиваемой проектом.</a:t>
            </a: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8332" y="2390774"/>
            <a:ext cx="2300880" cy="2790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460906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Гендерный анализ состоит из: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47700" y="1825625"/>
            <a:ext cx="11068050" cy="4351338"/>
          </a:xfrm>
        </p:spPr>
        <p:txBody>
          <a:bodyPr>
            <a:normAutofit/>
          </a:bodyPr>
          <a:lstStyle/>
          <a:p>
            <a:r>
              <a:rPr lang="ru-RU" dirty="0" smtClean="0"/>
              <a:t>прогнозирования </a:t>
            </a:r>
            <a:r>
              <a:rPr lang="ru-RU" dirty="0"/>
              <a:t>возможного воздействия положений проекта (позитивного или негативного) на правовое положение женщин и </a:t>
            </a:r>
            <a:r>
              <a:rPr lang="ru-RU" dirty="0" smtClean="0"/>
              <a:t>мужчин;</a:t>
            </a:r>
          </a:p>
          <a:p>
            <a:r>
              <a:rPr lang="ru-RU" dirty="0" smtClean="0"/>
              <a:t>оценки </a:t>
            </a:r>
            <a:r>
              <a:rPr lang="ru-RU" dirty="0"/>
              <a:t>положений проекта на соответствие принципам равенства прав, равенства возможностей для их реализации, равенства ответственности и </a:t>
            </a:r>
            <a:r>
              <a:rPr lang="ru-RU" dirty="0" err="1"/>
              <a:t>равнопартнерских</a:t>
            </a:r>
            <a:r>
              <a:rPr lang="ru-RU" dirty="0"/>
              <a:t> отношений</a:t>
            </a:r>
            <a:r>
              <a:rPr lang="ru-RU" dirty="0" smtClean="0"/>
              <a:t>;</a:t>
            </a:r>
          </a:p>
          <a:p>
            <a:r>
              <a:rPr lang="ru-RU" dirty="0" smtClean="0"/>
              <a:t>оценки </a:t>
            </a:r>
            <a:r>
              <a:rPr lang="ru-RU" dirty="0"/>
              <a:t>положений проекта с позиции защитного </a:t>
            </a:r>
            <a:r>
              <a:rPr lang="ru-RU" dirty="0" smtClean="0"/>
              <a:t>законодательства;</a:t>
            </a:r>
          </a:p>
          <a:p>
            <a:r>
              <a:rPr lang="ru-RU" dirty="0" smtClean="0"/>
              <a:t>оценки </a:t>
            </a:r>
            <a:r>
              <a:rPr lang="ru-RU" dirty="0"/>
              <a:t>обеспечения механизмами практической реализации положений проекта, в том числе с точки зрения республиканского и местного бюджетов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26058" t="20577" r="25096" b="30000"/>
          <a:stretch/>
        </p:blipFill>
        <p:spPr>
          <a:xfrm>
            <a:off x="9105900" y="4457699"/>
            <a:ext cx="1952625" cy="19756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805072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57350" y="365126"/>
            <a:ext cx="9696450" cy="1139824"/>
          </a:xfrm>
        </p:spPr>
        <p:txBody>
          <a:bodyPr>
            <a:normAutofit fontScale="90000"/>
          </a:bodyPr>
          <a:lstStyle/>
          <a:p>
            <a:r>
              <a:rPr lang="ru-RU" dirty="0"/>
              <a:t>Международное законодательство в сфере обеспечения гендерного равенства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2133600"/>
            <a:ext cx="10515600" cy="4043363"/>
          </a:xfrm>
        </p:spPr>
        <p:txBody>
          <a:bodyPr>
            <a:normAutofit/>
          </a:bodyPr>
          <a:lstStyle/>
          <a:p>
            <a:r>
              <a:rPr lang="ru-RU" dirty="0" smtClean="0"/>
              <a:t>Конвенция </a:t>
            </a:r>
            <a:r>
              <a:rPr lang="ru-RU" dirty="0"/>
              <a:t>о ликвидации всех форм дискриминации в отношении женщин (CEDAW</a:t>
            </a:r>
            <a:r>
              <a:rPr lang="ru-RU" dirty="0" smtClean="0"/>
              <a:t>)</a:t>
            </a:r>
          </a:p>
          <a:p>
            <a:r>
              <a:rPr lang="ru-RU" dirty="0" smtClean="0"/>
              <a:t>Конвенция </a:t>
            </a:r>
            <a:r>
              <a:rPr lang="ru-RU" dirty="0"/>
              <a:t>о гражданстве замужней </a:t>
            </a:r>
            <a:r>
              <a:rPr lang="ru-RU" dirty="0" smtClean="0"/>
              <a:t>женщины; </a:t>
            </a:r>
            <a:endParaRPr lang="ru-RU" dirty="0"/>
          </a:p>
          <a:p>
            <a:r>
              <a:rPr lang="ru-RU" dirty="0" smtClean="0"/>
              <a:t>Конвенция </a:t>
            </a:r>
            <a:r>
              <a:rPr lang="ru-RU" dirty="0"/>
              <a:t>о политических правах </a:t>
            </a:r>
            <a:r>
              <a:rPr lang="ru-RU" dirty="0" smtClean="0"/>
              <a:t>женщин;</a:t>
            </a:r>
            <a:endParaRPr lang="ru-RU" dirty="0"/>
          </a:p>
          <a:p>
            <a:r>
              <a:rPr lang="ru-RU" dirty="0" smtClean="0"/>
              <a:t>Конвенция </a:t>
            </a:r>
            <a:r>
              <a:rPr lang="ru-RU" dirty="0"/>
              <a:t>о согласии на вступление в брак, брачном возрасте и регистрации </a:t>
            </a:r>
            <a:r>
              <a:rPr lang="ru-RU" dirty="0" smtClean="0"/>
              <a:t>брака;</a:t>
            </a:r>
            <a:endParaRPr lang="ru-RU" dirty="0"/>
          </a:p>
          <a:p>
            <a:r>
              <a:rPr lang="ru-RU" dirty="0"/>
              <a:t>Конвенция </a:t>
            </a:r>
            <a:r>
              <a:rPr lang="ru-RU" dirty="0" smtClean="0"/>
              <a:t>МОТ №183 Об </a:t>
            </a:r>
            <a:r>
              <a:rPr lang="ru-RU" dirty="0"/>
              <a:t>охране </a:t>
            </a:r>
            <a:r>
              <a:rPr lang="ru-RU" dirty="0" smtClean="0"/>
              <a:t>материнства; </a:t>
            </a:r>
            <a:endParaRPr lang="ru-RU" dirty="0"/>
          </a:p>
          <a:p>
            <a:r>
              <a:rPr lang="ru-RU" dirty="0" smtClean="0"/>
              <a:t>Факультативный </a:t>
            </a:r>
            <a:r>
              <a:rPr lang="ru-RU" dirty="0"/>
              <a:t>протокол к конвенции о ликвидации всех форм дискриминации в отношении </a:t>
            </a:r>
            <a:r>
              <a:rPr lang="ru-RU" dirty="0" smtClean="0"/>
              <a:t>женщин.</a:t>
            </a: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4277004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9724" y="365125"/>
            <a:ext cx="9744075" cy="987425"/>
          </a:xfrm>
        </p:spPr>
        <p:txBody>
          <a:bodyPr>
            <a:normAutofit fontScale="90000"/>
          </a:bodyPr>
          <a:lstStyle/>
          <a:p>
            <a:r>
              <a:rPr lang="ru-RU" dirty="0"/>
              <a:t>Международное </a:t>
            </a:r>
            <a:r>
              <a:rPr lang="ru-RU" dirty="0" smtClean="0"/>
              <a:t>законодательство в области химической безопасности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485900"/>
            <a:ext cx="10515600" cy="5000625"/>
          </a:xfrm>
        </p:spPr>
        <p:txBody>
          <a:bodyPr>
            <a:normAutofit fontScale="85000" lnSpcReduction="10000"/>
          </a:bodyPr>
          <a:lstStyle/>
          <a:p>
            <a:r>
              <a:rPr lang="ru-RU" dirty="0" err="1"/>
              <a:t>Базельская</a:t>
            </a:r>
            <a:r>
              <a:rPr lang="ru-RU" dirty="0"/>
              <a:t> конвенция о контроле за трансграничной перевозкой опасных отходов и их </a:t>
            </a:r>
            <a:r>
              <a:rPr lang="ru-RU" dirty="0" smtClean="0"/>
              <a:t>удалением;</a:t>
            </a:r>
            <a:endParaRPr lang="ru-RU" dirty="0"/>
          </a:p>
          <a:p>
            <a:r>
              <a:rPr lang="ru-RU" dirty="0" err="1"/>
              <a:t>Роттердамская</a:t>
            </a:r>
            <a:r>
              <a:rPr lang="ru-RU" dirty="0"/>
              <a:t> конвенция о процедуре предварительного обоснованного согласия в отношении отдельных опасных химических веществ и пестицидов в международной </a:t>
            </a:r>
            <a:r>
              <a:rPr lang="ru-RU" dirty="0" smtClean="0"/>
              <a:t>торговле;</a:t>
            </a:r>
            <a:endParaRPr lang="ru-RU" dirty="0"/>
          </a:p>
          <a:p>
            <a:r>
              <a:rPr lang="ru-RU" dirty="0"/>
              <a:t>Стокгольмская конвенция о стойких органических </a:t>
            </a:r>
            <a:r>
              <a:rPr lang="ru-RU" dirty="0" smtClean="0"/>
              <a:t>загрязнителях;</a:t>
            </a:r>
            <a:endParaRPr lang="ru-RU" dirty="0"/>
          </a:p>
          <a:p>
            <a:r>
              <a:rPr lang="ru-RU" dirty="0" smtClean="0"/>
              <a:t>Конвенция </a:t>
            </a:r>
            <a:r>
              <a:rPr lang="ru-RU" dirty="0"/>
              <a:t>о трансграничном загрязнении воздуха на большие </a:t>
            </a:r>
            <a:r>
              <a:rPr lang="ru-RU" dirty="0" smtClean="0"/>
              <a:t>расстояния;</a:t>
            </a:r>
            <a:endParaRPr lang="ru-RU" dirty="0"/>
          </a:p>
          <a:p>
            <a:r>
              <a:rPr lang="ru-RU" dirty="0"/>
              <a:t>Рамочная конвенция об изменении </a:t>
            </a:r>
            <a:r>
              <a:rPr lang="ru-RU" dirty="0" smtClean="0"/>
              <a:t>климата;</a:t>
            </a:r>
            <a:endParaRPr lang="ru-RU" dirty="0"/>
          </a:p>
          <a:p>
            <a:r>
              <a:rPr lang="ru-RU" dirty="0"/>
              <a:t>Венская Конвенция об охране озонового </a:t>
            </a:r>
            <a:r>
              <a:rPr lang="ru-RU" dirty="0" smtClean="0"/>
              <a:t>слоя;</a:t>
            </a:r>
            <a:endParaRPr lang="ru-RU" dirty="0"/>
          </a:p>
          <a:p>
            <a:r>
              <a:rPr lang="ru-RU" dirty="0" smtClean="0"/>
              <a:t>Конвенция </a:t>
            </a:r>
            <a:r>
              <a:rPr lang="ru-RU" dirty="0"/>
              <a:t>о запрещении разработки, производства, накопления и применения химического оружия и о его </a:t>
            </a:r>
            <a:r>
              <a:rPr lang="ru-RU" dirty="0" smtClean="0"/>
              <a:t>уничтожении;</a:t>
            </a:r>
            <a:endParaRPr lang="ru-RU" dirty="0"/>
          </a:p>
          <a:p>
            <a:r>
              <a:rPr lang="ru-RU" dirty="0"/>
              <a:t>Киотский протокол к Рамочной конвенции об изменении </a:t>
            </a:r>
            <a:r>
              <a:rPr lang="ru-RU" dirty="0" smtClean="0"/>
              <a:t>климата;</a:t>
            </a:r>
            <a:endParaRPr lang="ru-RU" dirty="0"/>
          </a:p>
          <a:p>
            <a:r>
              <a:rPr lang="ru-RU" dirty="0" err="1"/>
              <a:t>Монреальский</a:t>
            </a:r>
            <a:r>
              <a:rPr lang="ru-RU" dirty="0"/>
              <a:t> протокол по веществам, разрушающим озоновый слой</a:t>
            </a:r>
            <a:r>
              <a:rPr lang="ru-RU" dirty="0" smtClean="0"/>
              <a:t>;</a:t>
            </a:r>
          </a:p>
          <a:p>
            <a:r>
              <a:rPr lang="ru-RU" dirty="0"/>
              <a:t>Конвенции и Рекомендации МОТ:</a:t>
            </a:r>
          </a:p>
          <a:p>
            <a:pPr lvl="1"/>
            <a:r>
              <a:rPr lang="ru-RU" dirty="0"/>
              <a:t>К 13 К. Об использовании свинцовых белил в малярном деле; 155: Безопасность и гигиена труда; Р. 171: Службы гигиены труда; К. 162 и Р. 172: Асбест; К. 167 и Р. 175: Безопасность и гигиена труда в строительстве; К. 170 и Р. 177: О безопасности при использовании химических продуктов на производстве; К. 176: Безопасность и гигиена труда на шахтах; К. 184 и Р. 192: Безопасность и гигиена труда в сельском хозяйстве; Р. 191: Охрана материнства; Р. 194: Перечень профессиональных заболеваний.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6110715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26225" y="262160"/>
            <a:ext cx="8911687" cy="1280890"/>
          </a:xfrm>
        </p:spPr>
        <p:txBody>
          <a:bodyPr/>
          <a:lstStyle/>
          <a:p>
            <a:r>
              <a:rPr lang="ru-RU" dirty="0" smtClean="0"/>
              <a:t>Законодательство стран СНГ и ЕЭС в области химической безопасности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690688"/>
            <a:ext cx="10515600" cy="4910137"/>
          </a:xfrm>
        </p:spPr>
        <p:txBody>
          <a:bodyPr>
            <a:normAutofit lnSpcReduction="10000"/>
          </a:bodyPr>
          <a:lstStyle/>
          <a:p>
            <a:r>
              <a:rPr lang="ru-RU" dirty="0"/>
              <a:t>Межправительственное соглашение государств — участников СНГ «О контроле за трансграничной перевозкой опасных и других отходов</a:t>
            </a:r>
            <a:r>
              <a:rPr lang="ru-RU" dirty="0" smtClean="0"/>
              <a:t>»;</a:t>
            </a:r>
            <a:endParaRPr lang="ru-RU" dirty="0"/>
          </a:p>
          <a:p>
            <a:r>
              <a:rPr lang="ru-RU" dirty="0" smtClean="0"/>
              <a:t>Соглашение о </a:t>
            </a:r>
            <a:r>
              <a:rPr lang="ru-RU" dirty="0"/>
              <a:t>сотрудничестве государств – участников </a:t>
            </a:r>
            <a:r>
              <a:rPr lang="ru-RU" dirty="0" smtClean="0"/>
              <a:t>СНГ в </a:t>
            </a:r>
            <a:r>
              <a:rPr lang="ru-RU" dirty="0"/>
              <a:t>области обращения с отходами электронного </a:t>
            </a:r>
            <a:r>
              <a:rPr lang="ru-RU" dirty="0" smtClean="0"/>
              <a:t>и электротехнического оборудования;</a:t>
            </a:r>
          </a:p>
          <a:p>
            <a:r>
              <a:rPr lang="ru-RU" dirty="0" smtClean="0"/>
              <a:t>Приложение 9 к Договору </a:t>
            </a:r>
            <a:r>
              <a:rPr lang="ru-RU" dirty="0"/>
              <a:t>о Евразийском экономическом </a:t>
            </a:r>
            <a:r>
              <a:rPr lang="ru-RU" dirty="0" smtClean="0"/>
              <a:t>союзе;</a:t>
            </a:r>
          </a:p>
          <a:p>
            <a:r>
              <a:rPr lang="ru-RU" dirty="0" smtClean="0"/>
              <a:t>Технические регламенты ЕАЭС:</a:t>
            </a:r>
          </a:p>
          <a:p>
            <a:pPr lvl="1"/>
            <a:r>
              <a:rPr lang="ru-RU" dirty="0" smtClean="0"/>
              <a:t>«</a:t>
            </a:r>
            <a:r>
              <a:rPr lang="ru-RU" dirty="0"/>
              <a:t>О безопасности химической продукции</a:t>
            </a:r>
            <a:r>
              <a:rPr lang="ru-RU" dirty="0" smtClean="0"/>
              <a:t>»</a:t>
            </a:r>
          </a:p>
          <a:p>
            <a:pPr lvl="1"/>
            <a:r>
              <a:rPr lang="ru-RU" dirty="0" smtClean="0"/>
              <a:t>«</a:t>
            </a:r>
            <a:r>
              <a:rPr lang="ru-RU" dirty="0"/>
              <a:t>О требованиях к минеральным удобрениям</a:t>
            </a:r>
            <a:r>
              <a:rPr lang="ru-RU" dirty="0" smtClean="0"/>
              <a:t>»</a:t>
            </a:r>
          </a:p>
          <a:p>
            <a:pPr lvl="1"/>
            <a:r>
              <a:rPr lang="ru-RU" dirty="0" smtClean="0"/>
              <a:t>«</a:t>
            </a:r>
            <a:r>
              <a:rPr lang="ru-RU" dirty="0"/>
              <a:t>Об ограничении применения опасных веществ в </a:t>
            </a:r>
            <a:r>
              <a:rPr lang="ru-RU" dirty="0" smtClean="0"/>
              <a:t>изделиях электротехники </a:t>
            </a:r>
            <a:r>
              <a:rPr lang="ru-RU" dirty="0"/>
              <a:t>и радиоэлектроники</a:t>
            </a:r>
            <a:r>
              <a:rPr lang="ru-RU" dirty="0" smtClean="0"/>
              <a:t>»</a:t>
            </a:r>
          </a:p>
          <a:p>
            <a:pPr lvl="1"/>
            <a:r>
              <a:rPr lang="ru-RU" dirty="0" smtClean="0"/>
              <a:t>«О </a:t>
            </a:r>
            <a:r>
              <a:rPr lang="ru-RU" dirty="0"/>
              <a:t>безопасности зданий и сооружений, строительных материалов и </a:t>
            </a:r>
            <a:r>
              <a:rPr lang="ru-RU" dirty="0" smtClean="0"/>
              <a:t>изделий»;</a:t>
            </a:r>
            <a:endParaRPr lang="ru-RU" dirty="0"/>
          </a:p>
          <a:p>
            <a:pPr lvl="1"/>
            <a:r>
              <a:rPr lang="ru-RU" dirty="0" smtClean="0"/>
              <a:t>«О </a:t>
            </a:r>
            <a:r>
              <a:rPr lang="ru-RU" dirty="0"/>
              <a:t>безопасности синтетических моющих </a:t>
            </a:r>
            <a:r>
              <a:rPr lang="ru-RU" dirty="0" smtClean="0"/>
              <a:t>средств»;</a:t>
            </a:r>
            <a:endParaRPr lang="ru-RU" dirty="0"/>
          </a:p>
          <a:p>
            <a:pPr lvl="1"/>
            <a:r>
              <a:rPr lang="ru-RU" dirty="0" smtClean="0"/>
              <a:t>«О </a:t>
            </a:r>
            <a:r>
              <a:rPr lang="ru-RU" dirty="0"/>
              <a:t>безопасности синтетических моющих средств и товаров бытовой </a:t>
            </a:r>
            <a:r>
              <a:rPr lang="ru-RU" dirty="0" smtClean="0"/>
              <a:t>химии»;</a:t>
            </a:r>
            <a:endParaRPr lang="ru-RU" dirty="0"/>
          </a:p>
          <a:p>
            <a:pPr lvl="1"/>
            <a:r>
              <a:rPr lang="ru-RU" dirty="0" smtClean="0"/>
              <a:t>«О </a:t>
            </a:r>
            <a:r>
              <a:rPr lang="ru-RU" dirty="0"/>
              <a:t>безопасности лакокрасочных </a:t>
            </a:r>
            <a:r>
              <a:rPr lang="ru-RU" dirty="0" smtClean="0"/>
              <a:t>материалов».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14873177"/>
      </p:ext>
    </p:extLst>
  </p:cSld>
  <p:clrMapOvr>
    <a:masterClrMapping/>
  </p:clrMapOvr>
</p:sld>
</file>

<file path=ppt/theme/theme1.xml><?xml version="1.0" encoding="utf-8"?>
<a:theme xmlns:a="http://schemas.openxmlformats.org/drawingml/2006/main" name="Легкий дым">
  <a:themeElements>
    <a:clrScheme name="Легкий дым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Легкий дым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Легкий дым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308</TotalTime>
  <Words>1035</Words>
  <Application>Microsoft Office PowerPoint</Application>
  <PresentationFormat>Широкоэкранный</PresentationFormat>
  <Paragraphs>73</Paragraphs>
  <Slides>12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6" baseType="lpstr">
      <vt:lpstr>Arial</vt:lpstr>
      <vt:lpstr>Century Gothic</vt:lpstr>
      <vt:lpstr>Wingdings 3</vt:lpstr>
      <vt:lpstr>Легкий дым</vt:lpstr>
      <vt:lpstr>Гендерная экспертиза проектов нормативных правовых актов в области химической безопасности</vt:lpstr>
      <vt:lpstr>Основание проведения гендерной экспертизы в КР</vt:lpstr>
      <vt:lpstr>Предмет экспертизы:</vt:lpstr>
      <vt:lpstr>Этапы гендерной экспертизы проектов НПА</vt:lpstr>
      <vt:lpstr>Специально-правовой анализ состоит из:</vt:lpstr>
      <vt:lpstr>Гендерный анализ состоит из:</vt:lpstr>
      <vt:lpstr>Международное законодательство в сфере обеспечения гендерного равенства</vt:lpstr>
      <vt:lpstr>Международное законодательство в области химической безопасности</vt:lpstr>
      <vt:lpstr>Законодательство стран СНГ и ЕЭС в области химической безопасности</vt:lpstr>
      <vt:lpstr>Особенности проведения гендерной экспертизы НПА в области химической безопасности</vt:lpstr>
      <vt:lpstr>Особенности проведения гендерной экспертизы НПА в области химической безопасности</vt:lpstr>
      <vt:lpstr>Спасибо за внимание.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Гендерная экспертиза проектов нормативных правовых актов в области химической безопасности</dc:title>
  <dc:creator>Gigabyte</dc:creator>
  <cp:lastModifiedBy>Gigabyte</cp:lastModifiedBy>
  <cp:revision>25</cp:revision>
  <dcterms:created xsi:type="dcterms:W3CDTF">2019-06-24T05:14:59Z</dcterms:created>
  <dcterms:modified xsi:type="dcterms:W3CDTF">2019-07-03T06:37:01Z</dcterms:modified>
</cp:coreProperties>
</file>