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7" r:id="rId2"/>
    <p:sldId id="262" r:id="rId3"/>
    <p:sldId id="266" r:id="rId4"/>
    <p:sldId id="258" r:id="rId5"/>
    <p:sldId id="267" r:id="rId6"/>
    <p:sldId id="272" r:id="rId7"/>
    <p:sldId id="268" r:id="rId8"/>
    <p:sldId id="271" r:id="rId9"/>
    <p:sldId id="269" r:id="rId10"/>
    <p:sldId id="261" r:id="rId11"/>
    <p:sldId id="270" r:id="rId12"/>
    <p:sldId id="273" r:id="rId13"/>
    <p:sldId id="327" r:id="rId14"/>
    <p:sldId id="263" r:id="rId15"/>
    <p:sldId id="26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900BD-0745-48D5-B5D0-A6B9D099F0C3}" type="datetimeFigureOut">
              <a:rPr lang="en-CA" smtClean="0"/>
              <a:t>19/08/2019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E9592-361A-490B-8A95-0062A9AEF81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6733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>
            <a:extLst>
              <a:ext uri="{FF2B5EF4-FFF2-40B4-BE49-F238E27FC236}">
                <a16:creationId xmlns:a16="http://schemas.microsoft.com/office/drawing/2014/main" id="{22DBBC41-B95F-411D-A041-8915FB592A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4D5EB8-27FD-432B-88DD-36FE60347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defTabSz="81043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64" dirty="0">
              <a:cs typeface="+mn-cs"/>
            </a:endParaRPr>
          </a:p>
        </p:txBody>
      </p:sp>
      <p:sp>
        <p:nvSpPr>
          <p:cNvPr id="73731" name="Slide Number Placeholder 3">
            <a:extLst>
              <a:ext uri="{FF2B5EF4-FFF2-40B4-BE49-F238E27FC236}">
                <a16:creationId xmlns:a16="http://schemas.microsoft.com/office/drawing/2014/main" id="{DB630D3D-ED61-4465-8DB9-0EB407688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1119669-C6F8-46E9-9B1F-7F7CC183A960}" type="slidenum">
              <a:rPr lang="en-GB" altLang="ru-RU" sz="1200">
                <a:latin typeface="Calibri" panose="020F0502020204030204" pitchFamily="34" charset="0"/>
              </a:rPr>
              <a:pPr eaLnBrk="1" hangingPunct="1"/>
              <a:t>13</a:t>
            </a:fld>
            <a:endParaRPr lang="en-GB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83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130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060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7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72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866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31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753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3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8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8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132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0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4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80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1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66E0498-F6CA-4411-98DE-C7F84D67B7A9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7EABE-C56D-422A-AE0F-6900A012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689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hyperlink" Target="https://www.google.ru/imgres?imgurl=https%3A%2F%2Fsc02.alicdn.com%2Fkf%2FHTB1LlHvXynrK1Rjy1Xcq6yeDVXaN%2FSuper-plus-absorbent-plastic-compact-tampons-for.jpg&amp;imgrefurl=https%3A%2F%2Frussian.alibaba.com%2Fg%2Fplastic-tampons.html&amp;docid=CzqkovsfCiNfpM&amp;tbnid=6gjqjSkp8XDZ3M%3A&amp;vet=10ahUKEwjejbXv6f_jAhVN2aYKHQq5ArEQMwhJKAkwCQ..i&amp;w=800&amp;h=800&amp;hl=en&amp;authuser=0&amp;bih=607&amp;biw=1280&amp;q=%D0%B2%D0%B8%D0%B4%20%D0%BE%D0%B4%D0%BD%D0%BE%D1%80%D0%B0%D0%B7%D0%BE%D0%B2%D0%BE%D0%B3%D0%BE%20%D0%BF%D0%BB%D0%B0%D1%81%D1%82%D0%B8%D0%BA%D0%B0%20%D0%B6%D0%B5%D0%BD%D1%81%D0%BA%D0%B8%D0%B5%20%D1%82%D0%B0%D0%BC%D0%BF%D0%BE%D0%BD%D1%8B&amp;ved=0ahUKEwjejbXv6f_jAhVN2aYKHQq5ArEQMwhJKAkwCQ&amp;iact=mrc&amp;uact=8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31.jpeg"/><Relationship Id="rId3" Type="http://schemas.openxmlformats.org/officeDocument/2006/relationships/image" Target="../media/image21.pn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hyperlink" Target="https://voop.eco/world-eco/%d0%be%d0%b4%d0%bd%d0%be%d1%80%d0%b0%d0%b7%d0%be%d0%b2%d1%83%d1%8e-%d0%bf%d0%bb%d0%b0%d1%81%d1%82%d0%b8%d0%ba%d0%be%d0%b2%d1%83%d1%8e-%d0%b7%d0%b0%d0%bc%d0%b5%d0%bd%d1%8f%d1%82-%d1%80%d0%be%d1%81/" TargetMode="External"/><Relationship Id="rId4" Type="http://schemas.openxmlformats.org/officeDocument/2006/relationships/image" Target="../media/image22.png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1.png"/><Relationship Id="rId7" Type="http://schemas.openxmlformats.org/officeDocument/2006/relationships/image" Target="../media/image3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s://www.google.ru/imgres?imgurl=https%3A%2F%2Fwww.businessgreen.com%2Fw-images%2Fcce6a82f-751a-4e88-960b-1bc217c9e2b1%2F3%2FRochesterPRF-580x358.jpg&amp;imgrefurl=https%3A%2F%2Fwww.businessgreen.com%2Fbg%2Fnews%2F3063280%2Fpoll-consumer-confusion-and-mistrust-over-plastic-recycling-growing&amp;docid=KwPbY-b35RfygM&amp;tbnid=KSurhBepw1ZXUM%3A&amp;vet=10ahUKEwjj6pTLmv3jAhUC6KYKHTFxDIIQMwiJASgOMA4..i&amp;w=580&amp;h=358&amp;hl=en&amp;authuser=0&amp;bih=607&amp;biw=1280&amp;q=Plastic%20recycling&amp;ved=0ahUKEwjj6pTLmv3jAhUC6KYKHTFxDIIQMwiJASgOMA4&amp;iact=mrc&amp;uact=8" TargetMode="External"/><Relationship Id="rId7" Type="http://schemas.openxmlformats.org/officeDocument/2006/relationships/hyperlink" Target="https://www.google.ru/imgres?imgurl=https%3A%2F%2Fwww.kyivpost.com%2Fwp-content%2Fuploads%2F2018%2F10%2F06_PET_4347.jpg&amp;imgrefurl=https%3A%2F%2Fwww.kyivpost.com%2Fbusiness%2Fcan-ukraine-turn-10-million-tons-of-waste-into-electricity.html&amp;docid=L12vpAZmBUaC2M&amp;tbnid=-qG6Ydp3YWb60M%3A&amp;vet=10ahUKEwizx6ienP3jAhUjwcQBHQ7fDVQQMwhNKAwwDA..i&amp;w=1200&amp;h=800&amp;hl=en&amp;authuser=0&amp;bih=607&amp;biw=1280&amp;q=Plastic%20burning%20in%20Ukraine&amp;ved=0ahUKEwizx6ienP3jAhUjwcQBHQ7fDVQQMwhNKAwwDA&amp;iact=mrc&amp;uact=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s://www.google.ru/imgres?imgurl=https%3A%2F%2Fplasticrecyclinglibrary.com%2Fwp-content%2Fuploads%2F2018%2F04%2Fburning-household-waste-in-the-indian-countryside-CBC509.jpg&amp;imgrefurl=https%3A%2F%2Fplasticrecyclinglibrary.com%2Fresource%2Fwhy-dont-we-burn-our-trash%2F&amp;docid=YzuYL41nel0NLM&amp;tbnid=y6wLmm6EbT7CjM%3A&amp;vet=10ahUKEwjY5YSPm_3jAhUF6KYKHUKlAT0QMwhxKAIwAg..i&amp;w=1300&amp;h=881&amp;hl=en&amp;authuser=0&amp;bih=607&amp;biw=1280&amp;q=Plastic%20burning&amp;ved=0ahUKEwjY5YSPm_3jAhUF6KYKHUKlAT0QMwhxKAIwAg&amp;iact=mrc&amp;uact=8" TargetMode="Externa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s://www.google.ru/imgres?imgurl=https%3A%2F%2Fi.cbc.ca%2F1.4400634.1558651618!%2FcpImage%2FhttpImage%2Fimage.jpg_gen%2Fderivatives%2F16x9_780%2Fphilippines-canada-garbage-20150329.jpg&amp;imgrefurl=https%3A%2F%2Fwww.cbc.ca%2Fnews%2Fpolitics%2Fduterte-canada-president-1.5108881&amp;docid=mbacH7JvkKQmYM&amp;tbnid=1hLxKn3zgJzbVM%3A&amp;vet=10ahUKEwj3-cvnmf3jAhVJwsQBHT58BG8QMwhHKAgwCA..i&amp;w=780&amp;h=439&amp;hl=en&amp;authuser=0&amp;bih=607&amp;biw=1280&amp;q=Canada%20plastic%20trade%20in%20the%20Philippines&amp;ved=0ahUKEwj3-cvnmf3jAhVJwsQBHT58BG8QMwhHKAgwCA&amp;iact=mrc&amp;uact=8" TargetMode="Externa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4745"/>
            <a:ext cx="8686800" cy="1124744"/>
          </a:xfrm>
        </p:spPr>
        <p:txBody>
          <a:bodyPr>
            <a:noAutofit/>
          </a:bodyPr>
          <a:lstStyle/>
          <a:p>
            <a:r>
              <a:rPr lang="ru-RU" sz="2400" dirty="0"/>
              <a:t>Кампания </a:t>
            </a:r>
            <a:r>
              <a:rPr lang="en-US" sz="2400" dirty="0"/>
              <a:t>IPEN</a:t>
            </a:r>
            <a:r>
              <a:rPr lang="ru-RU" sz="2400" dirty="0"/>
              <a:t> по сдержанию токсичных химических веществ в пластике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140968"/>
            <a:ext cx="4953000" cy="2952328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000" b="1" dirty="0">
                <a:solidFill>
                  <a:schemeClr val="tx1"/>
                </a:solidFill>
              </a:rPr>
              <a:t>Встреча сети неправительственных организаций стран </a:t>
            </a:r>
            <a:endParaRPr lang="en-CA" sz="8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8000" b="1" dirty="0">
                <a:solidFill>
                  <a:schemeClr val="tx1"/>
                </a:solidFill>
              </a:rPr>
              <a:t>Восточной Европы, Кавказа и Центральной Азии (ВЕКЦА) </a:t>
            </a:r>
            <a:endParaRPr lang="en-CA" sz="8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8000" b="1" dirty="0">
                <a:solidFill>
                  <a:schemeClr val="tx1"/>
                </a:solidFill>
              </a:rPr>
              <a:t>19-20 августа 2019 года</a:t>
            </a:r>
            <a:endParaRPr lang="en-CA" sz="8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8000" b="1" dirty="0">
                <a:solidFill>
                  <a:schemeClr val="tx1"/>
                </a:solidFill>
              </a:rPr>
              <a:t>Волгоград, Россия</a:t>
            </a:r>
          </a:p>
          <a:p>
            <a:pPr>
              <a:defRPr/>
            </a:pPr>
            <a:r>
              <a:rPr lang="ru-RU" sz="8000" b="1" dirty="0">
                <a:solidFill>
                  <a:schemeClr val="tx1"/>
                </a:solidFill>
              </a:rPr>
              <a:t>Ольга Сперанская</a:t>
            </a:r>
          </a:p>
          <a:p>
            <a:r>
              <a:rPr lang="ru-RU" sz="8000" dirty="0">
                <a:solidFill>
                  <a:schemeClr val="tx1"/>
                </a:solidFill>
              </a:rPr>
              <a:t> </a:t>
            </a:r>
            <a:endParaRPr lang="en-US" sz="8000" dirty="0">
              <a:solidFill>
                <a:schemeClr val="tx1"/>
              </a:solidFill>
            </a:endParaRPr>
          </a:p>
        </p:txBody>
      </p:sp>
      <p:pic>
        <p:nvPicPr>
          <p:cNvPr id="4" name="Picture 3" descr="-IPEN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77" y="116632"/>
            <a:ext cx="1340443" cy="792088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0"/>
            <a:ext cx="867547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825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992" y="692696"/>
            <a:ext cx="2952328" cy="755104"/>
          </a:xfrm>
        </p:spPr>
        <p:txBody>
          <a:bodyPr>
            <a:normAutofit fontScale="90000"/>
          </a:bodyPr>
          <a:lstStyle/>
          <a:p>
            <a:r>
              <a:rPr lang="ru-RU" dirty="0"/>
              <a:t>Кампания </a:t>
            </a:r>
            <a:r>
              <a:rPr lang="en-CA" dirty="0"/>
              <a:t> IPEN</a:t>
            </a:r>
            <a:r>
              <a:rPr lang="en-US" dirty="0"/>
              <a:t> </a:t>
            </a:r>
            <a:r>
              <a:rPr lang="ru-RU" dirty="0"/>
              <a:t>по микропластику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1561" y="1700807"/>
            <a:ext cx="4896543" cy="4927639"/>
          </a:xfrm>
        </p:spPr>
        <p:txBody>
          <a:bodyPr>
            <a:normAutofit fontScale="40000" lnSpcReduction="20000"/>
          </a:bodyPr>
          <a:lstStyle/>
          <a:p>
            <a:r>
              <a:rPr lang="ru-RU" sz="4000" b="1" dirty="0"/>
              <a:t>Микропластик: источник и опасность</a:t>
            </a:r>
          </a:p>
          <a:p>
            <a:endParaRPr lang="ru-RU" sz="2900" dirty="0"/>
          </a:p>
          <a:p>
            <a:r>
              <a:rPr lang="ru-RU" sz="2900" dirty="0"/>
              <a:t>небольшие кусочки или даже микроскопические частицы пластикового мусора: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900" dirty="0"/>
              <a:t>смоляные гранулы, микрошарики, 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900" dirty="0"/>
              <a:t>крошечные нитки из канатов, сеток и синтетической одежды. </a:t>
            </a:r>
          </a:p>
          <a:p>
            <a:endParaRPr lang="ru-RU" sz="2900" dirty="0"/>
          </a:p>
          <a:p>
            <a:r>
              <a:rPr lang="ru-RU" sz="2900" dirty="0"/>
              <a:t>2000 волокон выделяются только из одного предмета синтетической одежды при однкратной стирке. </a:t>
            </a:r>
          </a:p>
          <a:p>
            <a:r>
              <a:rPr lang="ru-RU" sz="2900" dirty="0"/>
              <a:t>Полиэфирные, акриловые, полипропиленовые, полиэтиленовые и полиамидные волокна загрязняют берега по всему земному шару. </a:t>
            </a:r>
          </a:p>
          <a:p>
            <a:r>
              <a:rPr lang="ru-RU" sz="2900" dirty="0"/>
              <a:t>Скрабы, зубные пасты, гели </a:t>
            </a:r>
          </a:p>
          <a:p>
            <a:endParaRPr lang="ru-RU" sz="2900" dirty="0"/>
          </a:p>
          <a:p>
            <a:r>
              <a:rPr lang="ru-RU" sz="2900" dirty="0"/>
              <a:t>Микропластик не отлавливается очистными сооружениями. </a:t>
            </a:r>
            <a:br>
              <a:rPr lang="ru-RU" sz="2900" dirty="0"/>
            </a:br>
            <a:endParaRPr lang="en-US" sz="2900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784448" y="1772817"/>
            <a:ext cx="2952328" cy="403244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Микропластик – адсорбент , впитывает  токсичные вещества; </a:t>
            </a:r>
          </a:p>
          <a:p>
            <a:endParaRPr lang="ru-RU" dirty="0"/>
          </a:p>
          <a:p>
            <a:r>
              <a:rPr lang="ru-RU" dirty="0"/>
              <a:t>плавает на поверхности или в толще воды, становясь легкой добычей для рыб и птиц, которые принимают гранулы за еду. </a:t>
            </a:r>
          </a:p>
          <a:p>
            <a:endParaRPr lang="ru-RU" dirty="0"/>
          </a:p>
          <a:p>
            <a:r>
              <a:rPr lang="ru-RU" dirty="0"/>
              <a:t>покрывается морскими водорослями;</a:t>
            </a:r>
          </a:p>
          <a:p>
            <a:endParaRPr lang="ru-RU" dirty="0"/>
          </a:p>
          <a:p>
            <a:r>
              <a:rPr lang="ru-RU" dirty="0"/>
              <a:t>Оказавшись в организме рыбы, пластик становится  потенциальной угрозой для человека.</a:t>
            </a:r>
          </a:p>
          <a:p>
            <a:endParaRPr lang="ru-RU" dirty="0"/>
          </a:p>
          <a:p>
            <a:endParaRPr lang="en-US" dirty="0"/>
          </a:p>
          <a:p>
            <a:r>
              <a:rPr lang="ru-RU" dirty="0"/>
              <a:t> 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 descr="A close up of a fish&#10;&#10;Description automatically generated">
            <a:extLst>
              <a:ext uri="{FF2B5EF4-FFF2-40B4-BE49-F238E27FC236}">
                <a16:creationId xmlns:a16="http://schemas.microsoft.com/office/drawing/2014/main" id="{6B7401C2-E90E-42CB-A265-E6D378ED5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6" y="83590"/>
            <a:ext cx="3479944" cy="1689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D8AFEA-3AE8-4388-B917-AA28BEA36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790851"/>
            <a:ext cx="3505016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30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FE8E7-77FE-425B-B017-B0B088991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Проекты </a:t>
            </a:r>
            <a:r>
              <a:rPr lang="en-CA" sz="3200" dirty="0"/>
              <a:t> IPEN</a:t>
            </a:r>
            <a:r>
              <a:rPr lang="ru-RU" sz="3200" dirty="0"/>
              <a:t> по пластику в странах ВЕКЦА</a:t>
            </a:r>
            <a:endParaRPr lang="en-CA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CD204-3194-447E-9249-199A26F88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Критерии:</a:t>
            </a:r>
          </a:p>
          <a:p>
            <a:pPr marL="0" indent="0">
              <a:buNone/>
            </a:pPr>
            <a:r>
              <a:rPr lang="ru-RU" dirty="0"/>
              <a:t>НПО должно действоввать в районе</a:t>
            </a:r>
          </a:p>
          <a:p>
            <a:pPr marL="0" indent="0">
              <a:buNone/>
            </a:pPr>
            <a:r>
              <a:rPr lang="ru-RU" dirty="0"/>
              <a:t>морских побережей;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Азербайджан и Казахстан (Каспийское море)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Действия:</a:t>
            </a:r>
          </a:p>
          <a:p>
            <a:pPr lvl="0"/>
            <a:r>
              <a:rPr lang="ru-RU" sz="2100" dirty="0"/>
              <a:t>Выбрать побережье для отбора проб</a:t>
            </a:r>
            <a:endParaRPr lang="en-CA" sz="2100" dirty="0"/>
          </a:p>
          <a:p>
            <a:r>
              <a:rPr lang="ru-RU" altLang="en-US" sz="2100" dirty="0">
                <a:latin typeface="inherit" charset="0"/>
                <a:ea typeface="Times New Roman" panose="02020603050405020304" pitchFamily="18" charset="0"/>
                <a:cs typeface="Courier New" panose="02070309020205020404" pitchFamily="49" charset="0"/>
              </a:rPr>
              <a:t>Соберать образцы пластиковых полиэтиленовых гранул с этого пляжа в соответствии с инструкцией, предоставленной IPEN. Необходимо собрать как минимум 100 гранул.</a:t>
            </a:r>
            <a:r>
              <a:rPr lang="en-CA" altLang="en-US" sz="2100" dirty="0"/>
              <a:t> </a:t>
            </a:r>
            <a:endParaRPr lang="en-CA" altLang="en-US" sz="2100" dirty="0">
              <a:latin typeface="Arial" panose="020B0604020202020204" pitchFamily="34" charset="0"/>
            </a:endParaRPr>
          </a:p>
          <a:p>
            <a:pPr lvl="0"/>
            <a:r>
              <a:rPr lang="ru-RU" sz="2100" dirty="0"/>
              <a:t> Собрать обломки пластика меньше 5 мм согласно инструкции  - минимум 50 образцов</a:t>
            </a:r>
          </a:p>
          <a:p>
            <a:pPr lvl="0"/>
            <a:r>
              <a:rPr lang="ru-RU" sz="2100" dirty="0"/>
              <a:t>Сделать фотографии </a:t>
            </a:r>
            <a:endParaRPr lang="en-CA" sz="2100" dirty="0"/>
          </a:p>
          <a:p>
            <a:pPr lvl="0"/>
            <a:r>
              <a:rPr lang="ru-RU" sz="2100" dirty="0"/>
              <a:t>Отправить в Чехию на анализы</a:t>
            </a:r>
          </a:p>
          <a:p>
            <a:pPr lvl="0"/>
            <a:r>
              <a:rPr lang="ru-RU" sz="2100" dirty="0"/>
              <a:t>Работа со СМИ по результатам</a:t>
            </a:r>
            <a:endParaRPr lang="en-CA" sz="21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54C24C-855A-40C6-807F-9BB12B7DCEA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16300" y="4181145"/>
            <a:ext cx="827700" cy="284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person standing next to a river&#10;&#10;Description automatically generated">
            <a:extLst>
              <a:ext uri="{FF2B5EF4-FFF2-40B4-BE49-F238E27FC236}">
                <a16:creationId xmlns:a16="http://schemas.microsoft.com/office/drawing/2014/main" id="{82DC09A7-9AD2-491F-84E6-AE03F7404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5" y="1188047"/>
            <a:ext cx="3275856" cy="25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74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1078-056A-4CF2-98D0-7B4E6FF54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84" y="452718"/>
            <a:ext cx="3124185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300"/>
              <a:t>Кампании по брьбе с одноразовым пластиком</a:t>
            </a:r>
            <a:endParaRPr lang="en-CA" sz="23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F06C3F-35EE-478B-B96B-1247519C7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3095864" y="809550"/>
            <a:ext cx="6858001" cy="52389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7191 h 6985200"/>
              <a:gd name="connsiteX6" fmla="*/ 1 w 6858001"/>
              <a:gd name="connsiteY6" fmla="*/ 887191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7191"/>
                </a:lnTo>
                <a:lnTo>
                  <a:pt x="1" y="887191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72742D7C-18EF-4DDC-B3B1-7D394C348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5515" y="-1"/>
            <a:ext cx="419604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вид одноразового пластика">
            <a:extLst>
              <a:ext uri="{FF2B5EF4-FFF2-40B4-BE49-F238E27FC236}">
                <a16:creationId xmlns:a16="http://schemas.microsoft.com/office/drawing/2014/main" id="{CF1ECB9A-30B8-4B08-ADD3-A4E8DBBD69D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r="12837" b="-1"/>
          <a:stretch/>
        </p:blipFill>
        <p:spPr bwMode="auto">
          <a:xfrm>
            <a:off x="5395722" y="647699"/>
            <a:ext cx="2437272" cy="3242202"/>
          </a:xfrm>
          <a:prstGeom prst="rect">
            <a:avLst/>
          </a:prstGeom>
          <a:noFill/>
          <a:effectLst/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DFB004C-C794-45CE-846D-166C532D6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1836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5E6EF-0DF6-47FA-95D8-FAE1C8D75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84" y="2052918"/>
            <a:ext cx="3123860" cy="41954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600" dirty="0"/>
              <a:t>Одноразовый пластик: </a:t>
            </a:r>
          </a:p>
          <a:p>
            <a:pPr>
              <a:lnSpc>
                <a:spcPct val="90000"/>
              </a:lnSpc>
            </a:pPr>
            <a:endParaRPr lang="ru-RU" sz="16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600" dirty="0"/>
              <a:t>Посуда, ушные палочки, женские гигиенические товары, рпкеты</a:t>
            </a:r>
          </a:p>
          <a:p>
            <a:pPr>
              <a:lnSpc>
                <a:spcPct val="90000"/>
              </a:lnSpc>
            </a:pPr>
            <a:endParaRPr lang="ru-RU" sz="1600" dirty="0"/>
          </a:p>
          <a:p>
            <a:pPr>
              <a:lnSpc>
                <a:spcPct val="90000"/>
              </a:lnSpc>
            </a:pPr>
            <a:r>
              <a:rPr lang="ru-RU" sz="1600" dirty="0"/>
              <a:t>Кения, Танзания, Шри-Ланка – штраф и тюремный срок за пластиковые пакеты</a:t>
            </a:r>
          </a:p>
          <a:p>
            <a:pPr>
              <a:lnSpc>
                <a:spcPct val="90000"/>
              </a:lnSpc>
            </a:pPr>
            <a:r>
              <a:rPr lang="ru-RU" sz="1600" dirty="0"/>
              <a:t>Сингапур – поный запрет на пакеты</a:t>
            </a:r>
          </a:p>
          <a:p>
            <a:pPr>
              <a:lnSpc>
                <a:spcPct val="90000"/>
              </a:lnSpc>
            </a:pPr>
            <a:r>
              <a:rPr lang="ru-RU" sz="1600" dirty="0"/>
              <a:t>Страны ОЭСР – плата за пакеты в супермаркетах</a:t>
            </a:r>
          </a:p>
          <a:p>
            <a:pPr>
              <a:lnSpc>
                <a:spcPct val="90000"/>
              </a:lnSpc>
            </a:pPr>
            <a:endParaRPr lang="ru-RU" sz="1600" dirty="0"/>
          </a:p>
          <a:p>
            <a:pPr>
              <a:lnSpc>
                <a:spcPct val="90000"/>
              </a:lnSpc>
            </a:pPr>
            <a:endParaRPr lang="en-CA" sz="1600" dirty="0"/>
          </a:p>
        </p:txBody>
      </p:sp>
      <p:pic>
        <p:nvPicPr>
          <p:cNvPr id="7" name="Picture 6" descr="C:\Users\olgas\AppData\Local\Microsoft\Windows\INetCache\Content.MSO\6073210E.tmp">
            <a:hlinkClick r:id="rId4" tgtFrame="_blank"/>
            <a:extLst>
              <a:ext uri="{FF2B5EF4-FFF2-40B4-BE49-F238E27FC236}">
                <a16:creationId xmlns:a16="http://schemas.microsoft.com/office/drawing/2014/main" id="{46AAF7FC-F462-4AFF-BF42-27F8C2695CD1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6" r="13911"/>
          <a:stretch/>
        </p:blipFill>
        <p:spPr bwMode="auto">
          <a:xfrm>
            <a:off x="4743384" y="4085841"/>
            <a:ext cx="1625658" cy="2162557"/>
          </a:xfrm>
          <a:prstGeom prst="rect">
            <a:avLst/>
          </a:prstGeom>
          <a:noFill/>
          <a:effectLst/>
        </p:spPr>
      </p:pic>
      <p:pic>
        <p:nvPicPr>
          <p:cNvPr id="8" name="Picture 7" descr="Image result for вид одноразового пластика женские тампоны">
            <a:extLst>
              <a:ext uri="{FF2B5EF4-FFF2-40B4-BE49-F238E27FC236}">
                <a16:creationId xmlns:a16="http://schemas.microsoft.com/office/drawing/2014/main" id="{B0786950-7D5D-49E6-831A-8766B0B42297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1" r="-3" b="21314"/>
          <a:stretch/>
        </p:blipFill>
        <p:spPr bwMode="auto">
          <a:xfrm>
            <a:off x="6687096" y="4511696"/>
            <a:ext cx="1970814" cy="1310847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3807510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3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3027759" cy="4188315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141809" cy="2365453"/>
          </a:xfrm>
          <a:prstGeom prst="rect">
            <a:avLst/>
          </a:prstGeom>
        </p:spPr>
      </p:pic>
      <p:sp>
        <p:nvSpPr>
          <p:cNvPr id="138" name="Oval 137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59" y="0"/>
            <a:ext cx="1202540" cy="114140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144" name="Rectangle 143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443" name="Titel 1">
            <a:extLst>
              <a:ext uri="{FF2B5EF4-FFF2-40B4-BE49-F238E27FC236}">
                <a16:creationId xmlns:a16="http://schemas.microsoft.com/office/drawing/2014/main" id="{B535704B-D970-4D63-A55B-FA23ADB3F1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8001" y="188640"/>
            <a:ext cx="2497746" cy="95276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defTabSz="457200">
              <a:lnSpc>
                <a:spcPct val="90000"/>
              </a:lnSpc>
            </a:pPr>
            <a:r>
              <a:rPr lang="en-US" altLang="en-US" sz="2300" dirty="0" err="1"/>
              <a:t>Женские</a:t>
            </a:r>
            <a:r>
              <a:rPr lang="en-US" altLang="en-US" sz="2300" dirty="0"/>
              <a:t> </a:t>
            </a:r>
            <a:r>
              <a:rPr lang="en-US" altLang="en-US" sz="2300" dirty="0" err="1"/>
              <a:t>гигиенические</a:t>
            </a:r>
            <a:r>
              <a:rPr lang="en-US" altLang="en-US" sz="2300" dirty="0"/>
              <a:t> </a:t>
            </a:r>
            <a:r>
              <a:rPr lang="en-US" altLang="en-US" sz="2300" dirty="0" err="1"/>
              <a:t>товары</a:t>
            </a:r>
            <a:endParaRPr lang="en-US" altLang="ru-RU" sz="2300" dirty="0"/>
          </a:p>
        </p:txBody>
      </p:sp>
      <p:pic>
        <p:nvPicPr>
          <p:cNvPr id="72705" name="Grafik 8">
            <a:extLst>
              <a:ext uri="{FF2B5EF4-FFF2-40B4-BE49-F238E27FC236}">
                <a16:creationId xmlns:a16="http://schemas.microsoft.com/office/drawing/2014/main" id="{0F9F8EF0-28A3-4E7C-8310-177ACD89A06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8" r="-6" b="-6"/>
          <a:stretch/>
        </p:blipFill>
        <p:spPr bwMode="auto">
          <a:xfrm>
            <a:off x="3476010" y="10"/>
            <a:ext cx="56700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Rectangle 145">
            <a:extLst>
              <a:ext uri="{FF2B5EF4-FFF2-40B4-BE49-F238E27FC236}">
                <a16:creationId xmlns:a16="http://schemas.microsoft.com/office/drawing/2014/main" id="{A26E2FAE-FA60-497B-B2CB-7702C6FF3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2E907E9-B23E-4BB5-AED1-DB707EC505CA}"/>
              </a:ext>
            </a:extLst>
          </p:cNvPr>
          <p:cNvSpPr txBox="1"/>
          <p:nvPr/>
        </p:nvSpPr>
        <p:spPr>
          <a:xfrm>
            <a:off x="488001" y="1412776"/>
            <a:ext cx="3027758" cy="5256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9625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Проблемы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средняя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женщина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будет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использовать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12 000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16 000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одноразовых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женских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средств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гигиены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своей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жизни</a:t>
            </a:r>
            <a:endParaRPr lang="en-US" altLang="en-US" sz="17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разрушение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чего-то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вроде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пластиковой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прокладки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или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аппликатора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может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занять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100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лет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;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гигиенические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средства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могут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блокировать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канализационные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системы</a:t>
            </a:r>
            <a:endParaRPr lang="en-US" altLang="en-US" sz="17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санитарные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изделия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являются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ценными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пластмассами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могут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быть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переработаны</a:t>
            </a:r>
            <a:endParaRPr lang="en-US" altLang="en-US" sz="17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обычные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гигиенические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прокладки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состоят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90%_</a:t>
            </a:r>
            <a:r>
              <a:rPr lang="ru-RU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из поастика</a:t>
            </a:r>
            <a:endParaRPr lang="en-US" altLang="en-US" sz="17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они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могут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содержать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опасные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химические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вещества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такие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как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бисфенол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A,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бисфенол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С,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фталаты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т. д.,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которые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связаны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многими</a:t>
            </a:r>
            <a:r>
              <a:rPr lang="en-US" altLang="en-US" sz="17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заболеваниями</a:t>
            </a:r>
            <a:endParaRPr lang="en-US" altLang="en-US" sz="17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altLang="en-US" sz="1400" dirty="0">
              <a:latin typeface="+mj-lt"/>
              <a:ea typeface="+mj-ea"/>
              <a:cs typeface="+mj-cs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altLang="en-US" sz="9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1530DCFF-08F5-434A-A0D5-F3E89407A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3027759" cy="418831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4011A3A-9884-40BF-94F6-0625A0ADD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141809" cy="2365453"/>
          </a:xfrm>
          <a:prstGeom prst="rect">
            <a:avLst/>
          </a:prstGeom>
        </p:spPr>
      </p:pic>
      <p:sp>
        <p:nvSpPr>
          <p:cNvPr id="61" name="Oval 60">
            <a:extLst>
              <a:ext uri="{FF2B5EF4-FFF2-40B4-BE49-F238E27FC236}">
                <a16:creationId xmlns:a16="http://schemas.microsoft.com/office/drawing/2014/main" id="{D6573690-978D-48A4-8645-0E01F8211B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D4B84446-184D-45CE-9532-48179EAE58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59" y="0"/>
            <a:ext cx="1202540" cy="114140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C9229660-8639-44E7-B486-7436516E6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858084FA-40DB-44FC-94DA-93AA71CD6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70" y="1434261"/>
            <a:ext cx="2506844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</a:pPr>
            <a:r>
              <a:rPr lang="en-US" sz="2500"/>
              <a:t>Альтернатива одноразову пластику</a:t>
            </a:r>
            <a:endParaRPr lang="en-US" sz="2500" dirty="0"/>
          </a:p>
        </p:txBody>
      </p:sp>
      <p:pic>
        <p:nvPicPr>
          <p:cNvPr id="6" name="Picture 5" descr="Food on a table&#10;&#10;Description automatically generated">
            <a:extLst>
              <a:ext uri="{FF2B5EF4-FFF2-40B4-BE49-F238E27FC236}">
                <a16:creationId xmlns:a16="http://schemas.microsoft.com/office/drawing/2014/main" id="{7F8909D5-FD2E-463E-89BC-6220678C2C8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1" r="17349"/>
          <a:stretch/>
        </p:blipFill>
        <p:spPr>
          <a:xfrm>
            <a:off x="455886" y="609600"/>
            <a:ext cx="2548280" cy="27439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9" name="Picture 8" descr="A picture containing table&#10;&#10;Description automatically generated">
            <a:extLst>
              <a:ext uri="{FF2B5EF4-FFF2-40B4-BE49-F238E27FC236}">
                <a16:creationId xmlns:a16="http://schemas.microsoft.com/office/drawing/2014/main" id="{C2CA984F-9449-44D0-BCDE-BC87B70716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8" r="-5" b="-5"/>
          <a:stretch/>
        </p:blipFill>
        <p:spPr>
          <a:xfrm>
            <a:off x="3117323" y="609601"/>
            <a:ext cx="2548280" cy="27439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7" name="Content Placeholder 3" descr="Image result for вид одноразового пластика женские тампоны">
            <a:extLst>
              <a:ext uri="{FF2B5EF4-FFF2-40B4-BE49-F238E27FC236}">
                <a16:creationId xmlns:a16="http://schemas.microsoft.com/office/drawing/2014/main" id="{3F45BAE0-DDEE-483B-A069-BC9034B6C4DF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" b="1"/>
          <a:stretch/>
        </p:blipFill>
        <p:spPr bwMode="auto">
          <a:xfrm>
            <a:off x="173112" y="2958386"/>
            <a:ext cx="2548280" cy="27439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34" name="Picture 33">
            <a:hlinkClick r:id="rId10"/>
            <a:extLst>
              <a:ext uri="{FF2B5EF4-FFF2-40B4-BE49-F238E27FC236}">
                <a16:creationId xmlns:a16="http://schemas.microsoft.com/office/drawing/2014/main" id="{E92B83FD-BED9-4022-8814-A4E585A91EBE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1" r="3" b="3"/>
          <a:stretch/>
        </p:blipFill>
        <p:spPr bwMode="auto">
          <a:xfrm>
            <a:off x="2415903" y="2735725"/>
            <a:ext cx="2548280" cy="274396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42" name="Picture 41" descr="Image result for альтернатива gkfcnbrjdsv buheirfv">
            <a:extLst>
              <a:ext uri="{FF2B5EF4-FFF2-40B4-BE49-F238E27FC236}">
                <a16:creationId xmlns:a16="http://schemas.microsoft.com/office/drawing/2014/main" id="{76612527-D14B-415E-BE65-0AEE0546184D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2103"/>
            <a:ext cx="3810000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 descr="Image result for альтернатива gkfcnbrjdsv buheirfv">
            <a:extLst>
              <a:ext uri="{FF2B5EF4-FFF2-40B4-BE49-F238E27FC236}">
                <a16:creationId xmlns:a16="http://schemas.microsoft.com/office/drawing/2014/main" id="{837EDDF4-03E9-41A5-85DD-9B29376E1925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29" y="4763842"/>
            <a:ext cx="2864258" cy="2469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2021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3027759" cy="41883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141809" cy="236545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59" y="0"/>
            <a:ext cx="1202540" cy="11414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1450259"/>
            <a:ext cx="2815200" cy="14421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sz="3100"/>
              <a:t>Спасибо за внимание!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775" y="3072385"/>
            <a:ext cx="2816240" cy="2947415"/>
          </a:xfrm>
        </p:spPr>
        <p:txBody>
          <a:bodyPr vert="horz" lIns="91440" tIns="45720" rIns="91440" bIns="45720" rtlCol="0">
            <a:normAutofit/>
          </a:bodyPr>
          <a:lstStyle/>
          <a:p>
            <a:pPr defTabSz="457200">
              <a:buFont typeface="Wingdings 3" charset="2"/>
              <a:buChar char=""/>
            </a:pPr>
            <a:r>
              <a:rPr lang="en-US" sz="1600"/>
              <a:t>Ольга Сперанская</a:t>
            </a:r>
          </a:p>
          <a:p>
            <a:pPr defTabSz="457200">
              <a:buFont typeface="Wingdings 3" charset="2"/>
              <a:buChar char=""/>
            </a:pPr>
            <a:r>
              <a:rPr lang="en-US" sz="1600"/>
              <a:t>IPEN/ Эко-Согласие</a:t>
            </a:r>
          </a:p>
          <a:p>
            <a:pPr defTabSz="457200">
              <a:buFont typeface="Wingdings 3" charset="2"/>
              <a:buChar char=""/>
            </a:pPr>
            <a:r>
              <a:rPr lang="en-US" sz="1600"/>
              <a:t>Региональный координационный центр IPEN в ВЕКЦА</a:t>
            </a:r>
          </a:p>
          <a:p>
            <a:pPr defTabSz="457200">
              <a:buFont typeface="Wingdings 3" charset="2"/>
              <a:buChar char=""/>
            </a:pPr>
            <a:r>
              <a:rPr lang="en-US" sz="1600"/>
              <a:t>olga@ipen.org</a:t>
            </a:r>
          </a:p>
          <a:p>
            <a:pPr defTabSz="457200">
              <a:buFont typeface="Wingdings 3" charset="2"/>
              <a:buChar char=""/>
            </a:pPr>
            <a:r>
              <a:rPr lang="en-US" sz="1600"/>
              <a:t>www.ipen.org</a:t>
            </a:r>
          </a:p>
          <a:p>
            <a:pPr defTabSz="457200">
              <a:buFont typeface="Wingdings 3" charset="2"/>
              <a:buChar char=""/>
            </a:pPr>
            <a:r>
              <a:rPr lang="en-US" sz="1600"/>
              <a:t>www.ecoaccord.org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E8858ED-8447-4D04-8C10-83F433F8E9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6" r="18624" b="-2"/>
          <a:stretch/>
        </p:blipFill>
        <p:spPr>
          <a:xfrm>
            <a:off x="3787791" y="1447799"/>
            <a:ext cx="4870433" cy="45720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5" name="Picture 16" descr="ONLY IPEN LOGO Color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1600" y="6286500"/>
            <a:ext cx="12827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497" y="5948311"/>
            <a:ext cx="867547" cy="90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dirty="0"/>
              <a:t>Из чего состоит пластмасса?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4038600" cy="5805264"/>
          </a:xfrm>
        </p:spPr>
        <p:txBody>
          <a:bodyPr>
            <a:noAutofit/>
          </a:bodyPr>
          <a:lstStyle/>
          <a:p>
            <a:r>
              <a:rPr lang="ru-RU" dirty="0"/>
              <a:t>Сложные смеси из химических добавок и полимеров: полиэтилен (PE), полипропилен (PP), полистирол (PS), поли (этилентерефталат) (ПЭТ) и поливинилхлорид (ПВХ). </a:t>
            </a:r>
          </a:p>
          <a:p>
            <a:r>
              <a:rPr lang="ru-RU" dirty="0"/>
              <a:t>Кроме того, фторполимеры, такие как политетрафторэтилен (ПТФЭ) и перфторалкоксиполимер (ПФА), используются во многих антипригарных пластиках.</a:t>
            </a:r>
            <a:endParaRPr lang="en-US" dirty="0"/>
          </a:p>
          <a:p>
            <a:r>
              <a:rPr lang="ru-RU" dirty="0"/>
              <a:t> 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72265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Пластмассовые  добавки:</a:t>
            </a:r>
            <a:endParaRPr lang="en-US" dirty="0"/>
          </a:p>
          <a:p>
            <a:r>
              <a:rPr lang="ru-RU" dirty="0"/>
              <a:t>• Пластификаторы для повышения гибкости и долговечности, </a:t>
            </a:r>
            <a:endParaRPr lang="en-US" dirty="0"/>
          </a:p>
          <a:p>
            <a:r>
              <a:rPr lang="ru-RU" dirty="0"/>
              <a:t>• фталаты</a:t>
            </a:r>
            <a:endParaRPr lang="en-US" dirty="0"/>
          </a:p>
          <a:p>
            <a:r>
              <a:rPr lang="ru-RU" dirty="0"/>
              <a:t>• Огнезащитные вещества (10-20%), например фосфорорганические соединения; </a:t>
            </a:r>
            <a:endParaRPr lang="en-US" dirty="0"/>
          </a:p>
          <a:p>
            <a:r>
              <a:rPr lang="ru-RU" dirty="0"/>
              <a:t>• галогенированные эфиры, бромированные или хлорированные органические соединения, например хлорированные парафины с короткой цепью (КЦХП); </a:t>
            </a:r>
            <a:endParaRPr lang="en-US" dirty="0"/>
          </a:p>
          <a:p>
            <a:r>
              <a:rPr lang="ru-RU" dirty="0"/>
              <a:t>• Борная кислота, бромированные антипирены,</a:t>
            </a:r>
            <a:endParaRPr lang="en-US" dirty="0"/>
          </a:p>
          <a:p>
            <a:r>
              <a:rPr lang="ru-RU" dirty="0"/>
              <a:t>• Стабилизаторы (0,1-10,09%), например соединения мышьяка / органического олова, Триклозан, Бисфенол A (BPA); </a:t>
            </a:r>
            <a:endParaRPr lang="en-US" dirty="0"/>
          </a:p>
          <a:p>
            <a:r>
              <a:rPr lang="ru-RU" dirty="0"/>
              <a:t>• Кадмий и соединения свинца, нонилфенольные соединения /октилфенол</a:t>
            </a:r>
            <a:endParaRPr lang="en-US" dirty="0"/>
          </a:p>
          <a:p>
            <a:r>
              <a:rPr lang="ru-RU" dirty="0"/>
              <a:t>• Отверждающие агенты, например, формальдегид</a:t>
            </a:r>
            <a:endParaRPr lang="en-US" dirty="0"/>
          </a:p>
          <a:p>
            <a:r>
              <a:rPr lang="ru-RU" dirty="0"/>
              <a:t>• Красители, например диоксид титана, соединения кадмия,  хрома.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183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3E2B4-8ECE-4348-B81B-098F0C082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Проблема токсичных веществ в пластике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0D8CA-CCD6-4DA4-820A-51792692E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Каждый этап жизненного цикла пластика включает токсичные химические вещества, которые угрожают здоровью человека, окружающей среде, биоразнообразию и климату. Очень стойкие химические загрязнители, связанные с пластмассами, уже отравляют организм человека, наземные и морские пищевые цепи, от которых мы все зависим.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39924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Содержание токсичных веществ в пластике</a:t>
            </a:r>
            <a:r>
              <a:rPr lang="en-CA" sz="2800" dirty="0"/>
              <a:t> </a:t>
            </a:r>
            <a:r>
              <a:rPr lang="en-US" sz="2800" dirty="0"/>
              <a:t> </a:t>
            </a:r>
            <a:r>
              <a:rPr lang="ru-RU" sz="2800" dirty="0"/>
              <a:t>в течение всего жизненного цикла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1988841"/>
            <a:ext cx="6711654" cy="42595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/>
              <a:t>Добыча</a:t>
            </a:r>
            <a:r>
              <a:rPr lang="ru-RU" sz="1600" dirty="0"/>
              <a:t> - пластмассы получены из разрушающего климат ископаемого топлива, нефти и газ.</a:t>
            </a:r>
          </a:p>
          <a:p>
            <a:pPr marL="0" indent="0">
              <a:buNone/>
            </a:pPr>
            <a:r>
              <a:rPr lang="ru-RU" sz="1600" b="1" dirty="0"/>
              <a:t>Производство</a:t>
            </a:r>
            <a:r>
              <a:rPr lang="ru-RU" sz="1600" dirty="0"/>
              <a:t> - широкий спектр токсичных химикатов, используемых в качестве добавок к пластику или полимеру:</a:t>
            </a:r>
          </a:p>
          <a:p>
            <a:pPr marL="0" indent="0">
              <a:buNone/>
            </a:pPr>
            <a:r>
              <a:rPr lang="ru-RU" sz="1600" dirty="0"/>
              <a:t>бисфенол </a:t>
            </a:r>
            <a:r>
              <a:rPr lang="en-US" sz="1600" dirty="0"/>
              <a:t>A</a:t>
            </a:r>
            <a:r>
              <a:rPr lang="ru-RU" sz="1600" dirty="0"/>
              <a:t> (</a:t>
            </a:r>
            <a:r>
              <a:rPr lang="en-US" sz="1600" dirty="0"/>
              <a:t>BPA</a:t>
            </a:r>
            <a:r>
              <a:rPr lang="ru-RU" sz="1600" dirty="0"/>
              <a:t>), фталаты, нонилфенолы, бромированные антипирены (</a:t>
            </a:r>
            <a:r>
              <a:rPr lang="en-US" sz="1600" dirty="0"/>
              <a:t>BFR</a:t>
            </a:r>
            <a:r>
              <a:rPr lang="ru-RU" sz="1600" dirty="0"/>
              <a:t>) / полибромированные дифениловые эфиры (</a:t>
            </a:r>
            <a:r>
              <a:rPr lang="en-US" sz="1600" dirty="0"/>
              <a:t>PBDE</a:t>
            </a:r>
            <a:r>
              <a:rPr lang="ru-RU" sz="1600" dirty="0"/>
              <a:t>), фторполимеры, бактерициды (триклозан), тяжелые металлы.</a:t>
            </a:r>
          </a:p>
          <a:p>
            <a:pPr marL="0" indent="0">
              <a:buNone/>
            </a:pPr>
            <a:r>
              <a:rPr lang="ru-RU" sz="1600" b="1" dirty="0"/>
              <a:t>Использование</a:t>
            </a:r>
            <a:r>
              <a:rPr lang="ru-RU" sz="1600" dirty="0"/>
              <a:t> - Химические вещества в пластмассах могут потенциально мигрировать из пластмассовых изделий в бытовую пыль или даже в пищу, например, переносить химические вещества из пластиковой упаковки во время нагрева.</a:t>
            </a:r>
          </a:p>
        </p:txBody>
      </p:sp>
    </p:spTree>
    <p:extLst>
      <p:ext uri="{BB962C8B-B14F-4D97-AF65-F5344CB8AC3E}">
        <p14:creationId xmlns:p14="http://schemas.microsoft.com/office/powerpoint/2010/main" val="3153590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B2D42-CFA0-4F80-9188-0A19C6C22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7" y="260648"/>
            <a:ext cx="6893615" cy="118196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900" dirty="0"/>
              <a:t>Маркировка токсичных веществ в пластике</a:t>
            </a:r>
            <a:endParaRPr lang="en-CA" sz="39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49947-D5CD-4E46-B1EF-79A709A39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483" y="2052214"/>
            <a:ext cx="3253807" cy="419618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/>
              <a:t>Маркировка недоступна для пластмассовых добавок в товарах</a:t>
            </a:r>
          </a:p>
          <a:p>
            <a:pPr>
              <a:lnSpc>
                <a:spcPct val="90000"/>
              </a:lnSpc>
            </a:pPr>
            <a:r>
              <a:rPr lang="ru-RU" sz="1400"/>
              <a:t>Необходима информации о пластмассовых химических добавках и возможных путях воздействия, особенно для уязвимых групп населения. </a:t>
            </a:r>
          </a:p>
          <a:p>
            <a:pPr>
              <a:lnSpc>
                <a:spcPct val="90000"/>
              </a:lnSpc>
            </a:pPr>
            <a:r>
              <a:rPr lang="ru-RU" sz="1400"/>
              <a:t>Приоритетными  химикатами в пластике, вызывающими озабоченность, являются: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ru-RU" sz="1400"/>
              <a:t>фталаты в упаковке;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ru-RU" sz="1400"/>
              <a:t>ПБДЭ, ХПКЦ в игрушках;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ru-RU" sz="1400"/>
              <a:t>ПБДЭ, тяжелые металлы в электронных потребительских товарах;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ru-RU" sz="1400"/>
              <a:t>ПФС в одежде.</a:t>
            </a:r>
            <a:endParaRPr lang="en-CA" sz="1400"/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39771E28-3507-46BF-984E-7D181C48C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216" y="1368152"/>
            <a:ext cx="5139784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83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99559-156F-40C3-898A-ED3E91621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168" y="-154694"/>
            <a:ext cx="5472608" cy="847390"/>
          </a:xfrm>
        </p:spPr>
        <p:txBody>
          <a:bodyPr/>
          <a:lstStyle/>
          <a:p>
            <a:r>
              <a:rPr lang="ru-RU" dirty="0"/>
              <a:t>Маркировка пластика</a:t>
            </a:r>
            <a:endParaRPr lang="en-CA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292D9A-5B08-4C45-B85D-E9F114CC83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2546447" cy="419576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065458-91F3-4661-9E53-573BB5EBFFEC}"/>
              </a:ext>
            </a:extLst>
          </p:cNvPr>
          <p:cNvSpPr/>
          <p:nvPr/>
        </p:nvSpPr>
        <p:spPr>
          <a:xfrm>
            <a:off x="3275856" y="908721"/>
            <a:ext cx="57606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Цифра 1 или аббревиатура ПЭТ говорит пользователю об однократном применении тары. Обычно данная маркировка применяется на одноразовых пластиковых бутылках. Применять их повторно нельзя.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Цифра 2 или ПЭВД – полиэтилен повышенной плотности, который может применяться вторично.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3 или ПВХ применяется для производства пленочной упаковки. Очень опасен для здоровья, особенно при горении выделяет ядовитые вещества.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4 или ПЭНД – используется для производства полиэтиленовых пакетов. Может применяться повторно.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5 или РР – полипропилен для многоразового применения. Используется для изготовления пищевых контейнеров.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6 или ПС – пенопласт, используется в качестве добавления в смесь для производства крышечек для одноразовых чайных стаканчиков.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&amp;quot"/>
              </a:rPr>
              <a:t>7 или прочие – не подходит для пищевой промышленности поскольку вызывает тяжелые заболевания.</a:t>
            </a:r>
            <a:endParaRPr lang="ru-RU" b="0" i="0" u="none" strike="noStrike" dirty="0">
              <a:effectLst/>
              <a:latin typeface="&amp;quot"/>
            </a:endParaRPr>
          </a:p>
        </p:txBody>
      </p:sp>
    </p:spTree>
    <p:extLst>
      <p:ext uri="{BB962C8B-B14F-4D97-AF65-F5344CB8AC3E}">
        <p14:creationId xmlns:p14="http://schemas.microsoft.com/office/powerpoint/2010/main" val="249277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89E76-7C0D-4E0E-9122-0BF0233CE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84" y="0"/>
            <a:ext cx="3124185" cy="10527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700" dirty="0"/>
              <a:t>Обращение с пластиковыми отходами</a:t>
            </a:r>
            <a:endParaRPr lang="en-CA" sz="1700" dirty="0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7DAA46B9-B7E8-4487-B28E-C63A6EB7AA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3095864" y="809550"/>
            <a:ext cx="6858001" cy="52389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7191 h 6985200"/>
              <a:gd name="connsiteX6" fmla="*/ 1 w 6858001"/>
              <a:gd name="connsiteY6" fmla="*/ 887191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7191"/>
                </a:lnTo>
                <a:lnTo>
                  <a:pt x="1" y="887191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40" name="Freeform 23">
            <a:extLst>
              <a:ext uri="{FF2B5EF4-FFF2-40B4-BE49-F238E27FC236}">
                <a16:creationId xmlns:a16="http://schemas.microsoft.com/office/drawing/2014/main" id="{C866818C-1E5F-475A-B310-3C06B555F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5515" y="-1"/>
            <a:ext cx="419604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Image result for Plastic recycling">
            <a:hlinkClick r:id="rId3"/>
            <a:extLst>
              <a:ext uri="{FF2B5EF4-FFF2-40B4-BE49-F238E27FC236}">
                <a16:creationId xmlns:a16="http://schemas.microsoft.com/office/drawing/2014/main" id="{5668B139-71C1-4C25-B89C-7089C964D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8883" y="4550705"/>
            <a:ext cx="3680220" cy="22647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" name="Rectangle 141">
            <a:extLst>
              <a:ext uri="{FF2B5EF4-FFF2-40B4-BE49-F238E27FC236}">
                <a16:creationId xmlns:a16="http://schemas.microsoft.com/office/drawing/2014/main" id="{D12AFDE8-E1ED-4A49-B8B3-4953F4B8A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1836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C9AB2-DFA2-4324-8F39-80E47F6A9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84" y="764704"/>
            <a:ext cx="3123860" cy="583264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600" dirty="0"/>
              <a:t>Утилизация - 79% пластмасс попадают на свалки или выбрасываются в окружающую среду;</a:t>
            </a:r>
          </a:p>
          <a:p>
            <a:pPr>
              <a:lnSpc>
                <a:spcPct val="90000"/>
              </a:lnSpc>
            </a:pPr>
            <a:r>
              <a:rPr lang="ru-RU" sz="1600" dirty="0"/>
              <a:t>Разрушение - Сжигание пластмасс, содержащих галогены, может привести к токсичным выбросам, например, диоксинам и бромированным диоксинам</a:t>
            </a:r>
          </a:p>
          <a:p>
            <a:pPr>
              <a:lnSpc>
                <a:spcPct val="90000"/>
              </a:lnSpc>
            </a:pPr>
            <a:r>
              <a:rPr lang="ru-RU" sz="1600" dirty="0"/>
              <a:t>Доступны технологии без сжигания для уничтожения или необратимого преобразования пластмасс, подвергшихся воздействию СОЗ, например, </a:t>
            </a:r>
            <a:r>
              <a:rPr lang="en-US" sz="1600" dirty="0" err="1"/>
              <a:t>CreaSolv</a:t>
            </a:r>
            <a:r>
              <a:rPr lang="ru-RU" sz="1600" dirty="0"/>
              <a:t>, механохимическое разрушение (шаровое измельчение и химическое восстановление водородом</a:t>
            </a:r>
            <a:r>
              <a:rPr lang="ru-RU" sz="1400" dirty="0"/>
              <a:t>). </a:t>
            </a:r>
          </a:p>
        </p:txBody>
      </p:sp>
      <p:pic>
        <p:nvPicPr>
          <p:cNvPr id="2053" name="Picture 5" descr="Image result for Plastic burning">
            <a:hlinkClick r:id="rId5"/>
            <a:extLst>
              <a:ext uri="{FF2B5EF4-FFF2-40B4-BE49-F238E27FC236}">
                <a16:creationId xmlns:a16="http://schemas.microsoft.com/office/drawing/2014/main" id="{D97B49A7-6A63-44ED-81FC-976949064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-829"/>
            <a:ext cx="3174157" cy="215098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mage result for Plastic burning in Ukraine">
            <a:hlinkClick r:id="rId7"/>
            <a:extLst>
              <a:ext uri="{FF2B5EF4-FFF2-40B4-BE49-F238E27FC236}">
                <a16:creationId xmlns:a16="http://schemas.microsoft.com/office/drawing/2014/main" id="{6D7E7832-C1D0-4082-9779-51301ADFF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883" y="2353698"/>
            <a:ext cx="3174157" cy="201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547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111D6-AD93-47CB-82DD-5F7CEE072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Механическая переработка приводит к вторичному загрязнению товаров</a:t>
            </a:r>
            <a:br>
              <a:rPr lang="en-CA" sz="4400" dirty="0"/>
            </a:br>
            <a:endParaRPr lang="en-CA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4376A13-ABB5-4FC8-ADEB-CFD635F6219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668" y="2852936"/>
            <a:ext cx="3191900" cy="2459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248E22A-C224-4088-8BD1-66DE6110DAFF}"/>
              </a:ext>
            </a:extLst>
          </p:cNvPr>
          <p:cNvSpPr/>
          <p:nvPr/>
        </p:nvSpPr>
        <p:spPr>
          <a:xfrm>
            <a:off x="251520" y="2564904"/>
            <a:ext cx="5400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Товары из 26 стран, включая Россию</a:t>
            </a:r>
          </a:p>
          <a:p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показали, что 90% образцов содержат окта-бромодифенил эфир или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дека-бромодифенил эфир.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Почти половина из них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(43%)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содержат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гексабромциклододекан. Эти вещества разрушают репродуктивную и гормональную системы, негативно воздействуют на интеллектуальное развитие, приводя к нарушению внимания, памяти и способности к обучению. Кроме того, эти химические вещества могут долгое время сохраняться в окружающей среде.</a:t>
            </a:r>
            <a:endParaRPr lang="en-CA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92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46AAD-BED4-40CD-B0BC-443735B6F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83" y="609601"/>
            <a:ext cx="3595105" cy="16759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dirty="0"/>
              <a:t>Глобальная торговля пластиковыми отходами</a:t>
            </a:r>
            <a:endParaRPr lang="en-CA" sz="23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BF0417-31AB-4764-842E-3C2566BAD1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2" b="-2"/>
          <a:stretch/>
        </p:blipFill>
        <p:spPr>
          <a:xfrm>
            <a:off x="6184344" y="609601"/>
            <a:ext cx="2475071" cy="16750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C546BE4-C7A3-4A47-9FA5-0866D5E656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FBA2B-DAC0-4D25-9C69-72AB682CB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631" y="2484544"/>
            <a:ext cx="3599359" cy="3763855"/>
          </a:xfrm>
        </p:spPr>
        <p:txBody>
          <a:bodyPr>
            <a:normAutofit/>
          </a:bodyPr>
          <a:lstStyle/>
          <a:p>
            <a:endParaRPr lang="en-CA" dirty="0"/>
          </a:p>
          <a:p>
            <a:r>
              <a:rPr lang="ru-RU" dirty="0"/>
              <a:t>риск для работников, населения и окружающей среды, морской среды и пищевой цепочки. </a:t>
            </a:r>
          </a:p>
          <a:p>
            <a:endParaRPr lang="ru-RU" dirty="0"/>
          </a:p>
          <a:p>
            <a:endParaRPr lang="en-CA" dirty="0"/>
          </a:p>
        </p:txBody>
      </p:sp>
      <p:pic>
        <p:nvPicPr>
          <p:cNvPr id="7" name="Picture 6" descr="A pile of rocks&#10;&#10;Description automatically generated">
            <a:extLst>
              <a:ext uri="{FF2B5EF4-FFF2-40B4-BE49-F238E27FC236}">
                <a16:creationId xmlns:a16="http://schemas.microsoft.com/office/drawing/2014/main" id="{F0D8148B-1B37-4F9E-9E4B-3A4FAD13C0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8" r="1746" b="2"/>
          <a:stretch/>
        </p:blipFill>
        <p:spPr>
          <a:xfrm>
            <a:off x="6372200" y="2978736"/>
            <a:ext cx="2475071" cy="16750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1031" name="Picture 7" descr="Image result for Canada plastic trade in the Philippines">
            <a:hlinkClick r:id="rId5"/>
            <a:extLst>
              <a:ext uri="{FF2B5EF4-FFF2-40B4-BE49-F238E27FC236}">
                <a16:creationId xmlns:a16="http://schemas.microsoft.com/office/drawing/2014/main" id="{6101A4B5-111F-4AF2-9107-FC783A659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688" y="784860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erson standing in front of a building&#10;&#10;Description automatically generated">
            <a:extLst>
              <a:ext uri="{FF2B5EF4-FFF2-40B4-BE49-F238E27FC236}">
                <a16:creationId xmlns:a16="http://schemas.microsoft.com/office/drawing/2014/main" id="{30879072-8A96-415C-919D-566F4030E8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251" y="2623396"/>
            <a:ext cx="2619375" cy="1743075"/>
          </a:xfrm>
          <a:prstGeom prst="rect">
            <a:avLst/>
          </a:prstGeom>
        </p:spPr>
      </p:pic>
      <p:pic>
        <p:nvPicPr>
          <p:cNvPr id="11" name="Picture 10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4D3E3313-6B94-4956-8AFA-E196919671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64" y="4941168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9215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960</Words>
  <Application>Microsoft Office PowerPoint</Application>
  <PresentationFormat>On-screen Show (4:3)</PresentationFormat>
  <Paragraphs>116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&amp;quot</vt:lpstr>
      <vt:lpstr>Arial</vt:lpstr>
      <vt:lpstr>Calibri</vt:lpstr>
      <vt:lpstr>Century Gothic</vt:lpstr>
      <vt:lpstr>inherit</vt:lpstr>
      <vt:lpstr>Times New Roman</vt:lpstr>
      <vt:lpstr>Wingdings</vt:lpstr>
      <vt:lpstr>Wingdings 3</vt:lpstr>
      <vt:lpstr>Ion</vt:lpstr>
      <vt:lpstr>Кампания IPEN по сдержанию токсичных химических веществ в пластике</vt:lpstr>
      <vt:lpstr>Из чего состоит пластмасса?</vt:lpstr>
      <vt:lpstr>Проблема токсичных веществ в пластике</vt:lpstr>
      <vt:lpstr>Содержание токсичных веществ в пластике  в течение всего жизненного цикла</vt:lpstr>
      <vt:lpstr>Маркировка токсичных веществ в пластике</vt:lpstr>
      <vt:lpstr>Маркировка пластика</vt:lpstr>
      <vt:lpstr>Обращение с пластиковыми отходами</vt:lpstr>
      <vt:lpstr>Механическая переработка приводит к вторичному загрязнению товаров </vt:lpstr>
      <vt:lpstr>Глобальная торговля пластиковыми отходами</vt:lpstr>
      <vt:lpstr>Кампания  IPEN по микропластику</vt:lpstr>
      <vt:lpstr>Проекты  IPEN по пластику в странах ВЕКЦА</vt:lpstr>
      <vt:lpstr>Кампании по брьбе с одноразовым пластиком</vt:lpstr>
      <vt:lpstr>Женские гигиенические товары</vt:lpstr>
      <vt:lpstr>Альтернатива одноразову пластику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Кампания IPEN по сдержанию токсичных химических веществ в пластике</dc:title>
  <dc:creator>HEJSupport</dc:creator>
  <cp:lastModifiedBy>HEJSupport</cp:lastModifiedBy>
  <cp:revision>4</cp:revision>
  <dcterms:created xsi:type="dcterms:W3CDTF">2019-08-13T13:10:52Z</dcterms:created>
  <dcterms:modified xsi:type="dcterms:W3CDTF">2019-08-19T13:43:14Z</dcterms:modified>
</cp:coreProperties>
</file>