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51" r:id="rId1"/>
  </p:sldMasterIdLst>
  <p:sldIdLst>
    <p:sldId id="256" r:id="rId2"/>
    <p:sldId id="288" r:id="rId3"/>
    <p:sldId id="289" r:id="rId4"/>
    <p:sldId id="303" r:id="rId5"/>
    <p:sldId id="304" r:id="rId6"/>
    <p:sldId id="306" r:id="rId7"/>
    <p:sldId id="290" r:id="rId8"/>
    <p:sldId id="275" r:id="rId9"/>
    <p:sldId id="276" r:id="rId10"/>
    <p:sldId id="280" r:id="rId11"/>
    <p:sldId id="279" r:id="rId12"/>
    <p:sldId id="300" r:id="rId13"/>
    <p:sldId id="265" r:id="rId14"/>
    <p:sldId id="262" r:id="rId15"/>
    <p:sldId id="263" r:id="rId16"/>
    <p:sldId id="258" r:id="rId17"/>
    <p:sldId id="274" r:id="rId18"/>
    <p:sldId id="270" r:id="rId19"/>
    <p:sldId id="291" r:id="rId20"/>
    <p:sldId id="292" r:id="rId21"/>
    <p:sldId id="260" r:id="rId22"/>
    <p:sldId id="296" r:id="rId23"/>
    <p:sldId id="284" r:id="rId24"/>
    <p:sldId id="297" r:id="rId25"/>
    <p:sldId id="287" r:id="rId26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49" autoAdjust="0"/>
    <p:restoredTop sz="94660"/>
  </p:normalViewPr>
  <p:slideViewPr>
    <p:cSldViewPr snapToGrid="0">
      <p:cViewPr>
        <p:scale>
          <a:sx n="75" d="100"/>
          <a:sy n="75" d="100"/>
        </p:scale>
        <p:origin x="-72" y="-66"/>
      </p:cViewPr>
      <p:guideLst>
        <p:guide orient="horz" pos="2160"/>
        <p:guide pos="3840"/>
        <p:guide pos="39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FB23E-9075-4D65-AA61-31CD7351E4F3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35E60-16CA-4DB0-BED1-C099CB179A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A639B-D313-4EB7-A62B-E258B1DAC045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D652D-D68E-48B9-B0CC-EB2AE8A0F0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D33A0-9C89-4573-9A5C-BBFBC4D2EE08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B7046-D699-468D-8412-3C58F6363E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0"/>
          <p:cNvSpPr txBox="1"/>
          <p:nvPr/>
        </p:nvSpPr>
        <p:spPr>
          <a:xfrm>
            <a:off x="836613" y="735013"/>
            <a:ext cx="6096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10658475" y="2971800"/>
            <a:ext cx="609600" cy="585788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9DDCF-045D-4B0F-81C5-54F9CBD186E5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3411B-0F72-4396-9FFF-FD310B066A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ECED5-6327-498F-B0F9-9F830D28A2E9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6BA42-F190-4A69-8CC9-906FA64729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726BD-AD08-4778-AB8D-C600A4FA11CB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4632D-41C0-40EA-89D6-83B5967FA0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6CEAC-83F4-4742-9DF0-3DC30C5EDC30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1F69-9F15-4319-B769-BBDC3E3C4F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31352-52D2-407C-8F0D-E0CA2AF80169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40E4E-1490-4EBC-8C13-51985D069D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465A7-FB1D-4456-9E9B-B1DE4B380C1C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7F448-E70C-444C-90B9-05B194CBF9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BDC71-DC8F-4543-932A-161D7F24C2A9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8E822-FCC3-4CE9-878A-8239EBC973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/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51E0A-8908-4A7B-9AF0-F0313EC8469E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A9F0B-1D21-4181-9AF1-EC003B6B07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57D49-5615-44A2-8F9B-603ED4D3386D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29D22-6D97-454D-B99D-BB776780F2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D7C4-FD1D-40CE-8188-580D70DAD7D0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2CAB-4C8E-4B58-9165-449B18B6AD9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7C6EC-E29F-4FE6-9ED4-5A126BDF2D44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AC121-1658-45FA-9446-30819825E4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98ECE-309D-4448-9EC6-AD29F5F83EED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7DD9D-0A4C-40D5-8AFE-F3A8D86674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F5FA8-DFF9-43B2-B123-97570E59D7F9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A94DE-59FF-4EC0-A9EF-AB94042879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D9203-943E-4607-AC8B-59AB0A571B12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2070B-7D8A-4112-88C2-DE145099B8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36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95500"/>
            <a:ext cx="10353675" cy="3695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8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4743A6-E130-499B-845E-2B56E7B9E2D0}" type="datetimeFigureOut">
              <a:rPr lang="en-US"/>
              <a:pPr>
                <a:defRPr/>
              </a:pPr>
              <a:t>8/20/2019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83275"/>
            <a:ext cx="66722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3" y="5883275"/>
            <a:ext cx="7540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606500-3CC2-49BE-BFAC-80B3E13A2E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8" r:id="rId1"/>
    <p:sldLayoutId id="2147484067" r:id="rId2"/>
    <p:sldLayoutId id="2147484066" r:id="rId3"/>
    <p:sldLayoutId id="2147484065" r:id="rId4"/>
    <p:sldLayoutId id="2147484064" r:id="rId5"/>
    <p:sldLayoutId id="2147484063" r:id="rId6"/>
    <p:sldLayoutId id="2147484062" r:id="rId7"/>
    <p:sldLayoutId id="2147484061" r:id="rId8"/>
    <p:sldLayoutId id="2147484060" r:id="rId9"/>
    <p:sldLayoutId id="2147484059" r:id="rId10"/>
    <p:sldLayoutId id="2147484058" r:id="rId11"/>
    <p:sldLayoutId id="2147484069" r:id="rId12"/>
    <p:sldLayoutId id="2147484057" r:id="rId13"/>
    <p:sldLayoutId id="2147484056" r:id="rId14"/>
    <p:sldLayoutId id="2147484055" r:id="rId15"/>
    <p:sldLayoutId id="2147484054" r:id="rId16"/>
    <p:sldLayoutId id="2147484053" r:id="rId17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itchFamily="18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itchFamily="18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itchFamily="18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itchFamily="18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itchFamily="18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itchFamily="18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itchFamily="18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itchFamily="18" charset="0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standartgost.ru/g/pkey-14294849102/%D0%A4%D0%B5%D0%B4%D0%B5%D1%80%D0%B0%D0%BB%D1%8C%D0%BD%D1%8B%D0%B9_%D0%B7%D0%B0%D0%BA%D0%BE%D0%BD_89-%D0%A4%D0%9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6613" y="1328738"/>
            <a:ext cx="8915400" cy="24765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Соблюдение экологических прав граждан при реализации проектов </a:t>
            </a:r>
            <a:br>
              <a:rPr lang="ru-RU" sz="2800" dirty="0"/>
            </a:br>
            <a:r>
              <a:rPr lang="ru-RU" sz="2800" dirty="0"/>
              <a:t>по </a:t>
            </a:r>
            <a:r>
              <a:rPr lang="ru-RU" sz="2800" dirty="0" smtClean="0"/>
              <a:t>обезвреживанию и размещению </a:t>
            </a:r>
            <a:r>
              <a:rPr lang="ru-RU" sz="2800" dirty="0"/>
              <a:t>отходов </a:t>
            </a:r>
            <a:r>
              <a:rPr lang="ru-RU" sz="2800" dirty="0" smtClean="0"/>
              <a:t>(в </a:t>
            </a:r>
            <a:r>
              <a:rPr lang="ru-RU" sz="2800" dirty="0" err="1"/>
              <a:t>т.ч</a:t>
            </a:r>
            <a:r>
              <a:rPr lang="ru-RU" sz="2800" dirty="0"/>
              <a:t>. </a:t>
            </a:r>
            <a:r>
              <a:rPr lang="en-US" sz="2800" dirty="0" smtClean="0"/>
              <a:t>I</a:t>
            </a:r>
            <a:r>
              <a:rPr lang="ru-RU" sz="2800" dirty="0" smtClean="0"/>
              <a:t>-</a:t>
            </a:r>
            <a:r>
              <a:rPr lang="en-US" sz="2800" dirty="0" smtClean="0"/>
              <a:t>II</a:t>
            </a:r>
            <a:r>
              <a:rPr lang="ru-RU" sz="2800" dirty="0" smtClean="0"/>
              <a:t> </a:t>
            </a:r>
            <a:r>
              <a:rPr lang="ru-RU" sz="2800" dirty="0"/>
              <a:t>класса </a:t>
            </a:r>
            <a:r>
              <a:rPr lang="ru-RU" sz="2800" dirty="0" smtClean="0"/>
              <a:t>опасности) </a:t>
            </a:r>
            <a:r>
              <a:rPr lang="ru-RU" sz="2800" dirty="0"/>
              <a:t>	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5" y="4171950"/>
            <a:ext cx="7288213" cy="83661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200" dirty="0" smtClean="0"/>
              <a:t>Ольга Пицунова, </a:t>
            </a:r>
            <a:br>
              <a:rPr lang="ru-RU" sz="2200" dirty="0" smtClean="0"/>
            </a:br>
            <a:r>
              <a:rPr lang="ru-RU" sz="2200" dirty="0" smtClean="0"/>
              <a:t>Российский социально-экологический союз</a:t>
            </a:r>
            <a:endParaRPr lang="ru-RU" sz="2200" dirty="0"/>
          </a:p>
        </p:txBody>
      </p:sp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5834063" y="6165850"/>
            <a:ext cx="6969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latin typeface="Rockwell" pitchFamily="18" charset="0"/>
              </a:rPr>
              <a:t>2019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575" y="160338"/>
            <a:ext cx="3932238" cy="15128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/>
              <a:t>«Заводы смерти» в Поволжье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4838" y="1738313"/>
            <a:ext cx="4816475" cy="3979862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algn="l"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Прокатилась волна протестов и по другим регионам, причем не только регионов размещения объектов (Камбарка, Киров, Ижевск), но и соседних (Нефтекамск, Самара).</a:t>
            </a:r>
          </a:p>
          <a:p>
            <a:pPr algn="l" eaLnBrk="1" hangingPunct="1">
              <a:defRPr/>
            </a:pP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  <a:p>
            <a:pPr algn="l"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Экоактивисты из Ижевска призвали остальные регионы объединиться. Формируется новая волна экопротестов в России – против «заводов смерти».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34050" y="1595438"/>
            <a:ext cx="6189663" cy="4122737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863" y="101600"/>
            <a:ext cx="10353675" cy="13255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cap="none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ЧТО ТАКОЕ ОТХОДЫ  I </a:t>
            </a:r>
            <a:r>
              <a:rPr lang="ru-RU" sz="1800" cap="none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И</a:t>
            </a:r>
            <a:r>
              <a:rPr lang="ru-RU" cap="none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II КЛАССОВ ОПАСНОСТИ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085850" y="1703388"/>
            <a:ext cx="3994150" cy="576262"/>
          </a:xfrm>
        </p:spPr>
        <p:txBody>
          <a:bodyPr>
            <a:normAutofit fontScale="77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/>
              <a:t>К чрезвычайно опасным отходам относятся: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69913" y="2552700"/>
            <a:ext cx="5314950" cy="3848100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отходы ПХД</a:t>
            </a: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и</a:t>
            </a: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терфенилов, ПБД, трансформаторы и конденсаторы с пент</a:t>
            </a: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а</a:t>
            </a: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хлордифенилом или трихлордифенилом отработанные; </a:t>
            </a:r>
          </a:p>
          <a:p>
            <a:pPr eaLnBrk="1" hangingPunct="1">
              <a:defRPr/>
            </a:pP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шлам, содержащий тетраэтилсвинец, </a:t>
            </a:r>
            <a:endParaRPr lang="ru-RU" sz="1700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отходы, содержащие металлоорганические соединения; </a:t>
            </a:r>
          </a:p>
          <a:p>
            <a:pPr eaLnBrk="1" hangingPunct="1">
              <a:defRPr/>
            </a:pP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крезол, масла, содержащие ПХД и терфенилы; </a:t>
            </a:r>
          </a:p>
          <a:p>
            <a:pPr eaLnBrk="1" hangingPunct="1">
              <a:defRPr/>
            </a:pP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твердые соли мышьяка; </a:t>
            </a:r>
          </a:p>
          <a:p>
            <a:pPr eaLnBrk="1" hangingPunct="1">
              <a:defRPr/>
            </a:pP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ртутьсодержащие изделия, термометры</a:t>
            </a: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, </a:t>
            </a: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лампы; </a:t>
            </a:r>
          </a:p>
          <a:p>
            <a:pPr eaLnBrk="1" hangingPunct="1">
              <a:defRPr/>
            </a:pPr>
            <a:r>
              <a:rPr lang="ru-RU" sz="17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отходы асбеста, асбестовая пыль и волокно и др.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300788" y="1703388"/>
            <a:ext cx="3998912" cy="576262"/>
          </a:xfrm>
        </p:spPr>
        <p:txBody>
          <a:bodyPr>
            <a:normAutofit fontScale="77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/>
              <a:t>К </a:t>
            </a:r>
            <a:r>
              <a:rPr lang="ru-RU" dirty="0" err="1"/>
              <a:t>высокоопасным</a:t>
            </a:r>
            <a:r>
              <a:rPr lang="ru-RU" dirty="0"/>
              <a:t> отходам относятся: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932488" y="2540000"/>
            <a:ext cx="5891212" cy="39020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аккумуляторы свинцовые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,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Times New Roman" pitchFamily="18" charset="0"/>
              </a:rPr>
              <a:t>кислотные, щелочные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остатки рафинирования нефтепродуктов, отходы кислых смол, кислого дегтя; 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кислота серная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Times New Roman" pitchFamily="18" charset="0"/>
              </a:rPr>
              <a:t>и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щелочи аккумуляторные; 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хлорид медив твердом виде; 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соли свинца в твердом виде; 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опилки свинцовые и др.</a:t>
            </a: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кубовые остатки и отходы переработки кубовых остатков, содержащие трихлорметанкабель медно-жильный освинцованный; </a:t>
            </a:r>
          </a:p>
          <a:p>
            <a:pPr eaLnBrk="1" hangingPunct="1">
              <a:lnSpc>
                <a:spcPct val="100000"/>
              </a:lnSpc>
              <a:defRPr/>
            </a:pP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 bwMode="auto">
          <a:xfrm>
            <a:off x="1092200" y="152400"/>
            <a:ext cx="10175875" cy="11096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3000" cap="none" smtClean="0">
                <a:effectLst/>
                <a:latin typeface="Arial" charset="0"/>
              </a:rPr>
              <a:t>Всего в Федеральном Классификаторе отходов  444 вида отходов  </a:t>
            </a:r>
            <a:r>
              <a:rPr lang="en-US" sz="3000" cap="none" smtClean="0">
                <a:effectLst/>
                <a:latin typeface="Arial" charset="0"/>
              </a:rPr>
              <a:t>I и II классов </a:t>
            </a:r>
            <a:r>
              <a:rPr lang="ru-RU" sz="3000" cap="none" smtClean="0">
                <a:effectLst/>
                <a:latin typeface="Arial" charset="0"/>
              </a:rPr>
              <a:t>о</a:t>
            </a:r>
            <a:r>
              <a:rPr lang="en-US" sz="3000" cap="none" smtClean="0">
                <a:effectLst/>
                <a:latin typeface="Arial" charset="0"/>
              </a:rPr>
              <a:t>пасности</a:t>
            </a:r>
            <a:r>
              <a:rPr lang="ru-RU" sz="3000" cap="none" smtClean="0">
                <a:effectLst/>
                <a:latin typeface="Arial" charset="0"/>
              </a:rPr>
              <a:t> 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 bwMode="auto">
          <a:xfrm>
            <a:off x="660400" y="1346200"/>
            <a:ext cx="10760075" cy="53086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00000"/>
              </a:lnSpc>
              <a:buFont typeface="Arial" charset="0"/>
              <a:buNone/>
            </a:pPr>
            <a:r>
              <a:rPr lang="ru-RU" sz="1800" smtClean="0">
                <a:effectLst/>
              </a:rPr>
              <a:t>в том числе помимо вышеперечисленных также 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§"/>
            </a:pPr>
            <a:r>
              <a:rPr lang="ru-RU" sz="1800" smtClean="0">
                <a:effectLst/>
              </a:rPr>
              <a:t>Нефтешламы, смолы кислые (отходы сернокислотной очистки кокса, бензола, минеральных масел, фенольных сточных вод),  формальдегидные, сивушные масла, фусы каменноугольные; 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§"/>
            </a:pPr>
            <a:r>
              <a:rPr lang="ru-RU" sz="1800" smtClean="0">
                <a:effectLst/>
              </a:rPr>
              <a:t> воды, донный осадок и всплывшая органика т.н. «иловых» карт, состоящих из смеси жидких отходов нефтехимических производств и химорганики;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§"/>
            </a:pPr>
            <a:r>
              <a:rPr lang="ru-RU" sz="1800" smtClean="0">
                <a:effectLst/>
              </a:rPr>
              <a:t>отходы очистки газов и сточных вод медеплавильного, цинкового, никелевого производства, демеркуризации, содержащие ртуть, селен; 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§"/>
            </a:pPr>
            <a:r>
              <a:rPr lang="ru-RU" sz="1800" smtClean="0">
                <a:effectLst/>
              </a:rPr>
              <a:t>отходы высокотемпературного органического теплоносителя на основе дифенилового эфира и бифенила, содержащие продукты их разложения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§"/>
            </a:pPr>
            <a:r>
              <a:rPr lang="ru-RU" sz="1800" smtClean="0">
                <a:effectLst/>
              </a:rPr>
              <a:t>Гальваношламы, смешанные гальваностоки, содержащие, соединения свинца, никеля, олова, висмута, меди, цинка,  кадмия, хрома. 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§"/>
            </a:pPr>
            <a:r>
              <a:rPr lang="ru-RU" sz="1800" smtClean="0">
                <a:effectLst/>
              </a:rPr>
              <a:t>отходы производства батарей, электродов и полупроводниковых приборов, содержащие кадмий, никель, литий, марганец, цинк. 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§"/>
            </a:pPr>
            <a:r>
              <a:rPr lang="ru-RU" sz="1800" smtClean="0">
                <a:effectLst/>
              </a:rPr>
              <a:t>Отходы металлургических производств и металлообработки:  шлаки и шихта, содержащие мышьяк, германий, бериллий, свинец; отработанные электролиты, отходы обработки металла, содержащие расплав щелочей, хром.</a:t>
            </a:r>
            <a:r>
              <a:rPr lang="ru-RU" sz="1600" smtClean="0">
                <a:effectLst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93663"/>
            <a:ext cx="10353675" cy="9588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/>
              <a:t>Схема реализации </a:t>
            </a:r>
            <a:r>
              <a:rPr lang="ru-RU" cap="small" dirty="0" smtClean="0"/>
              <a:t>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913" y="884238"/>
            <a:ext cx="10748962" cy="5710237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Росатом наделяется особыми полномочиями  по уничтожению отходов I и II классов опасности  (поправки в №89-ФЗ «Об отходах производства и потребления» вступают в действие с 25.09.2019)</a:t>
            </a:r>
          </a:p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Росатом назначает предлагает федерального оператора  (та же схема, что с ТКО) – назначен, это ФГУП «РосРАО» (за 4 мес ДО вступления закона в силу)  </a:t>
            </a:r>
          </a:p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Минпромторг передает объекты по УХО в четырех регионах (Саратовская, Кировская, Курганская области и Удмуртия) в ведение «РосРАО» (передано)</a:t>
            </a:r>
          </a:p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Правительство выделяет финансирование в размере 17 млрд рублей на перепрофилирование 4 объектов (уже выделено)</a:t>
            </a: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I  этап. 2021-2013 г.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–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создание на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базе имущественных комплексов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О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УХО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4 межрегиональных производственно-технических комплекса (ПТК) по обработке, утилизации и обезвреживанию отходов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I-II класса опасности ( т.е. перепрофилирует их, доосонастив -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НЕ строит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и НЕ реконструирует)  </a:t>
            </a:r>
          </a:p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II этап. </a:t>
            </a:r>
          </a:p>
          <a:p>
            <a:pPr marL="742950" lvl="1" indent="-285750" eaLnBrk="1" hangingPunct="1">
              <a:buFont typeface="Arial" charset="0"/>
              <a:buNone/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a.	Создание еще 3 объекта по обращению с отходами I и II классов опасности. </a:t>
            </a:r>
          </a:p>
          <a:p>
            <a:pPr marL="742950" lvl="1" indent="-285750" eaLnBrk="1" hangingPunct="1">
              <a:buFont typeface="Arial" charset="0"/>
              <a:buNone/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b.	Для оптимизации логистики потоков отходов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-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организация сети перегрузочных площадок с вовлечением 19 филиалов ФГУП «РосРАО».</a:t>
            </a:r>
          </a:p>
          <a:p>
            <a:pPr eaLnBrk="1" hangingPunct="1">
              <a:defRPr/>
            </a:pP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5888"/>
            <a:ext cx="10353675" cy="13271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/>
              <a:t>Резоны ФГУП «</a:t>
            </a:r>
            <a:r>
              <a:rPr lang="ru-RU" cap="small" dirty="0" err="1"/>
              <a:t>РосРАО</a:t>
            </a:r>
            <a:r>
              <a:rPr lang="ru-RU" cap="small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443038"/>
            <a:ext cx="10534650" cy="4597400"/>
          </a:xfrm>
        </p:spPr>
        <p:txBody>
          <a:bodyPr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при </a:t>
            </a:r>
            <a:r>
              <a:rPr lang="ru-RU" dirty="0"/>
              <a:t>передаче имущественных комплексов ОУХО в хозяйственное ведение ФГУП «</a:t>
            </a:r>
            <a:r>
              <a:rPr lang="ru-RU" dirty="0" err="1"/>
              <a:t>РосРАО</a:t>
            </a:r>
            <a:r>
              <a:rPr lang="ru-RU" dirty="0"/>
              <a:t>» </a:t>
            </a:r>
            <a:r>
              <a:rPr lang="ru-RU" b="1" i="1" dirty="0"/>
              <a:t>снижаются имущественные риски</a:t>
            </a:r>
            <a:r>
              <a:rPr lang="ru-RU" dirty="0"/>
              <a:t> и сохраняется статус федерального имущества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наличие имущественной базы ОУХО </a:t>
            </a:r>
            <a:r>
              <a:rPr lang="ru-RU" b="1" i="1" dirty="0"/>
              <a:t>сокращает сроки</a:t>
            </a:r>
            <a:r>
              <a:rPr lang="ru-RU" dirty="0"/>
              <a:t> ввода мощностей </a:t>
            </a:r>
            <a:r>
              <a:rPr lang="ru-RU" b="1" dirty="0"/>
              <a:t>обезвреживания </a:t>
            </a:r>
            <a:r>
              <a:rPr lang="ru-RU" dirty="0"/>
              <a:t>отходов </a:t>
            </a:r>
            <a:r>
              <a:rPr lang="en-US" dirty="0"/>
              <a:t>I</a:t>
            </a:r>
            <a:r>
              <a:rPr lang="ru-RU" dirty="0"/>
              <a:t> и </a:t>
            </a:r>
            <a:r>
              <a:rPr lang="en-US" dirty="0"/>
              <a:t>II</a:t>
            </a:r>
            <a:r>
              <a:rPr lang="ru-RU" dirty="0"/>
              <a:t> классов опасности путем их </a:t>
            </a:r>
            <a:r>
              <a:rPr lang="ru-RU" b="1" dirty="0"/>
              <a:t>дооборудования 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наличие инфраструктуры – экономия бюджетных средств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ПТК - избавление всей страны от опасных отходов, «буквально валяющихся под ногами» и представляющих опасность именно там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Снижение социально-экологической напряженности среди населения в связи с </a:t>
            </a:r>
            <a:r>
              <a:rPr lang="ru-RU" b="1" dirty="0"/>
              <a:t>сокращением объемов полигонного размещения опасных отходов</a:t>
            </a:r>
            <a:r>
              <a:rPr lang="ru-RU" dirty="0"/>
              <a:t> и количества несанкционированных свалок с высокотоксичными отходами (затушить один пожар, подлив керосина в другой</a:t>
            </a:r>
            <a:r>
              <a:rPr lang="ru-RU" dirty="0" smtClean="0"/>
              <a:t>)</a:t>
            </a:r>
            <a:r>
              <a:rPr lang="ru-RU" dirty="0"/>
              <a:t>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700" y="0"/>
            <a:ext cx="10353675" cy="13255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cap="none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ВИРТУАЛЬНЫЕ «ПЛЮШКИ» ДЛЯ РЕГИОНОВ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5000" y="1457325"/>
            <a:ext cx="10594975" cy="4748213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Возможность развивать промышленный потенциал предприятий Саратовской области (т.е. возможность избавиться от отходов)</a:t>
            </a:r>
          </a:p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Сохраняются высококвалифицированные кадры и создаются высокооплачиваемые рабочие места</a:t>
            </a:r>
          </a:p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Поступление налоговых отчислений в бюджеты  регионов</a:t>
            </a: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3200" b="1" smtClean="0">
                <a:effectLst>
                  <a:outerShdw blurRad="38100" dist="38100" dir="2700000" algn="tl">
                    <a:srgbClr val="6D8C60"/>
                  </a:outerShdw>
                </a:effectLst>
                <a:latin typeface="Bookman Old Style" pitchFamily="18" charset="0"/>
              </a:rPr>
              <a:t>ОБОСНОВАНИЕ для ПРЕЗИДЕНТА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Обеспечение непопадания опасных веществ в окружающую среду и недопущение контакта с человеком позволяет достичь следующих целей пункта 1 Указа Президента №204:</a:t>
            </a:r>
          </a:p>
          <a:p>
            <a:pPr marL="742950" lvl="1" indent="-285750" eaLnBrk="1" hangingPunct="1">
              <a:buFont typeface="Arial" charset="0"/>
              <a:buNone/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а) обеспечение устойчивого естественного роста численности населения Российской Федерации;</a:t>
            </a:r>
          </a:p>
          <a:p>
            <a:pPr marL="742950" lvl="1" indent="-285750" eaLnBrk="1" hangingPunct="1">
              <a:buFont typeface="Arial" charset="0"/>
              <a:buNone/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б) повышение ожидаемой продолжительности жизни до 78 лет (к 2030 году - до 80 лет)</a:t>
            </a:r>
          </a:p>
          <a:p>
            <a:pPr eaLnBrk="1" hangingPunct="1">
              <a:defRPr/>
            </a:pP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6050"/>
            <a:ext cx="10353675" cy="1325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 smtClean="0"/>
              <a:t>Экологическая </a:t>
            </a:r>
            <a:r>
              <a:rPr lang="ru-RU" cap="small" dirty="0"/>
              <a:t>артикуляция  </a:t>
            </a:r>
            <a:r>
              <a:rPr lang="ru-RU" cap="small" dirty="0" smtClean="0"/>
              <a:t/>
            </a:r>
            <a:br>
              <a:rPr lang="ru-RU" cap="small" dirty="0" smtClean="0"/>
            </a:br>
            <a:r>
              <a:rPr lang="ru-RU" cap="small" dirty="0" smtClean="0"/>
              <a:t>для населения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631950"/>
            <a:ext cx="10353675" cy="47037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/>
              <a:t>Это в 1500 раз безопаснее УХО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/>
              <a:t>В Европе такие заводы строятся в центре города и жители не возмущаются (пример, завод в Вене)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/>
              <a:t>На ОУХО уже уничтожались вещества более опасные и никакого загрязнения окружающей среды не обнаружено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/>
              <a:t>Будут использоваться самые современные технологии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/>
              <a:t>Радиоактивные отходы завозиться и уничтожаться не будут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300" dirty="0"/>
              <a:t>Ничего не будет захоронено в Горном. Все неуничтожимые отходы обезвреживания будут вывезены для окончательной изоляции</a:t>
            </a:r>
            <a:r>
              <a:rPr lang="ru-RU" sz="2300" dirty="0" smtClean="0"/>
              <a:t>.</a:t>
            </a:r>
            <a:endParaRPr lang="ru-RU" sz="23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Рисунок 1" descr="https://ic.pics.livejournal.com/pitsunova/66520030/6131/6131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25" y="844550"/>
            <a:ext cx="7862888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7950"/>
            <a:ext cx="10353675" cy="1325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ЛОЖЬ И КРИВДА </a:t>
            </a:r>
            <a:r>
              <a:rPr lang="ru-RU" dirty="0" smtClean="0"/>
              <a:t>РОСАТОМА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433513"/>
            <a:ext cx="10353675" cy="48895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b="1" dirty="0"/>
              <a:t>ПТКТ будет  в 1500 раз безопаснее ОУХО</a:t>
            </a:r>
            <a:endParaRPr lang="ru-RU" sz="2400" dirty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/>
              <a:t>невозможно оценить безопасность производственного процесса, не имея представления, какая технология будет использоваться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/>
              <a:t>тем более дать сравнительную оценку </a:t>
            </a:r>
            <a:endParaRPr lang="en-US" sz="2400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b="1" dirty="0"/>
              <a:t>Радиоактивные отходы завозиться и уничтожаться не будут </a:t>
            </a:r>
            <a:endParaRPr lang="ru-RU" sz="2400" dirty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/>
              <a:t>радионуклиды могут содержаться в отходах, не относящихся к РАО (например, в </a:t>
            </a:r>
            <a:r>
              <a:rPr lang="ru-RU" sz="2400" dirty="0" err="1"/>
              <a:t>нефтешламах</a:t>
            </a:r>
            <a:r>
              <a:rPr lang="ru-RU" sz="2400" dirty="0"/>
              <a:t>) 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/>
              <a:t>отходы, содержащие радионуклиды с удельной активностью меньше ПДК не считаются радиоактивными (солевые сплавы от АЭС, кровля с корпусов энергоблоков</a:t>
            </a:r>
            <a:r>
              <a:rPr lang="ru-RU" sz="2400" dirty="0" smtClean="0"/>
              <a:t>)</a:t>
            </a:r>
            <a:endParaRPr lang="ru-RU" sz="24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177800"/>
            <a:ext cx="10086975" cy="8429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ЛОЖЬ И КРИВДА </a:t>
            </a:r>
            <a:r>
              <a:rPr lang="ru-RU" dirty="0" smtClean="0"/>
              <a:t>РОСАТОМА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236663"/>
            <a:ext cx="10353675" cy="5086350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Ничего строиться не будет. Завод уже есть. Будет перепрофилирование с дооснащением. </a:t>
            </a: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Это очень плохо. Это означает, что не планируется никакой государственной экологической экспертизы,  а значит никакого ОВОС и обязательных общественных обсуждений (с экологами)</a:t>
            </a:r>
            <a:endParaRPr lang="en-US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  <a:p>
            <a:pPr eaLnBrk="1" hangingPunct="1"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ПТК – избавление всей страны от опасных отходов,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«буквально валяющихся под ногами»  </a:t>
            </a: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Имеющиеся мощности недозагружены: завод про переработке батареек в Челябинске, Полигон по утилизации промотходов под Красноярском, заводы по переработке ртутных ламп и т.д.   </a:t>
            </a:r>
            <a:endParaRPr lang="ru-RU" sz="1900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Не будет захоронения, отходы для окончательной изоляции будут вывозиться через 11 мес</a:t>
            </a: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прямая ложь, это ограничение действует только для предприятий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, а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не для фед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.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оператора </a:t>
            </a: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не представлено схемы реализации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,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где обозначено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,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куда будут вывозиться отходы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,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ни один регион не согласится принять эти отходов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,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т.е. отходы останутся здесь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на длительное хранение   </a:t>
            </a: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Это плохо. Потому что российским законодательством не установлены требования к выбору мест для размещения объектов длительного хранения опасных отходов, только для полигонов захоронения. Т.е. этот объект длительного хранения могут разместить, где угодно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9163" y="249238"/>
            <a:ext cx="10353675" cy="13255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>
                <a:effectLst/>
              </a:rPr>
              <a:t> Мусорные бунты как следствие политики экологической </a:t>
            </a:r>
            <a:r>
              <a:rPr lang="ru-RU" cap="small" dirty="0" smtClean="0">
                <a:effectLst/>
              </a:rPr>
              <a:t>несправедливости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3675" y="1841500"/>
            <a:ext cx="5826125" cy="440531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В последние 3 года по России пронеслась волна мусорных «мусорных бунтов</a:t>
            </a:r>
            <a:r>
              <a:rPr lang="ru-RU" sz="1800" dirty="0" smtClean="0"/>
              <a:t>»</a:t>
            </a:r>
            <a:endParaRPr lang="ru-RU" sz="1800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Это было фактически спровоцировано национальным проектом «Чистая страна</a:t>
            </a:r>
            <a:r>
              <a:rPr lang="ru-RU" sz="1800" dirty="0" smtClean="0"/>
              <a:t>», которым </a:t>
            </a:r>
            <a:r>
              <a:rPr lang="ru-RU" sz="1800" dirty="0"/>
              <a:t>предусматривалось  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строительство </a:t>
            </a:r>
            <a:r>
              <a:rPr lang="ru-RU" dirty="0"/>
              <a:t>к 2023 г. 5 МСЗ (4 в Москве и 1 – в Татарстане)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запуск </a:t>
            </a:r>
            <a:r>
              <a:rPr lang="ru-RU" dirty="0"/>
              <a:t>крупных полигонов по захоронению ТКО в Подмосковье и ближних к Москве регионах для разгрузки столицы от мусора. 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019800" y="1725613"/>
            <a:ext cx="5924550" cy="4405312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Вслед за проектом были приняты территориальные схемы размещения объектов обращения с отходами. Подмосковная схема предусматривала  </a:t>
            </a:r>
          </a:p>
          <a:p>
            <a:pPr lvl="1" eaLnBrk="1" hangingPunct="1"/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Строительство МСЗ в Ногинском районе (Тимохово), Наро-Фоминске (Могутово),  Воскресенске (Свистягино), Солнечногорске (Хметьево)</a:t>
            </a:r>
          </a:p>
          <a:p>
            <a:pPr lvl="1" eaLnBrk="1" hangingPunct="1"/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Модернизацию 9 полигонов: Ядрово (Волоколамск), Храброво (Можайск), Алексинский карьер (Клин), Лесная (Серпухов), Непейна, Воловичи (Коломна), Тимохово (Ногинский район), Орехово-Зуево (отменен), Малинки (Троицк, остановлен)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300" y="107950"/>
            <a:ext cx="10137775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ЛОЖЬ И КРИВДА </a:t>
            </a:r>
            <a:r>
              <a:rPr lang="ru-RU" dirty="0" smtClean="0"/>
              <a:t>РОСАТОМА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100" y="855663"/>
            <a:ext cx="10531475" cy="5645150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ru-RU" sz="1800" b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ФКП «Горный» отвечает всем условиям безопасности. Не зря же его выбрали для УХО.</a:t>
            </a: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Никаких исследований по пригодности территории складов ОВ для строительства ОУХО не проводилось. Было принято волевое решение об уничтожении ОВ на месте хранения</a:t>
            </a: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Никаких данных, подтверждающих пригодность территории для размещения опасного производства, нет. Инженерно-изыскательские работы только планируются</a:t>
            </a: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ФКП «Горный» расположен на берегу р.Сакма, это левый приток Б.Иргиза, который является основным источником водоснабжения п. Горный и впадает в Волгу.</a:t>
            </a:r>
            <a:endParaRPr lang="ru-RU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  <a:p>
            <a:pPr eaLnBrk="1" hangingPunct="1">
              <a:defRPr/>
            </a:pPr>
            <a:r>
              <a:rPr lang="ru-RU" sz="1900" b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В Европе такие заводы строятся в центре города и жители не возмущаются (завод в Вене) </a:t>
            </a:r>
            <a:endParaRPr lang="ru-RU" sz="1900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Директор завода Шпиттелау (Вена) признает, что его завод выбрасывает диоксины (1 г/год) и что термоутилизация возможна только после разделения отходов. </a:t>
            </a: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вокруг МСЗ в Голландии загрязнение диоксинами куриных яиц (маркеры) превышают ПДК</a:t>
            </a:r>
          </a:p>
          <a:p>
            <a:pPr lvl="1"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результаты многолетнего исследования загрязнения новейшим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МСЗ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Голландии </a:t>
            </a:r>
            <a:r>
              <a:rPr lang="ru-RU" b="1" smtClean="0">
                <a:effectLst/>
              </a:rPr>
              <a:t>Reststoffen Energie Centrale</a:t>
            </a:r>
            <a:r>
              <a:rPr lang="ru-RU" smtClean="0">
                <a:effectLst/>
              </a:rPr>
              <a:t>,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показывают, что часть регулярно выбрасываемых им диоксинов не фиксируются системой экомониторинга МСЗ (байкспайсы)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и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 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многократно превышают допустимые нормы ЕС и заявленные в проекте предельные значения выбросов.</a:t>
            </a:r>
          </a:p>
          <a:p>
            <a:pPr lvl="1" eaLnBrk="1" hangingPunct="1">
              <a:buFont typeface="Arial" charset="0"/>
              <a:buNone/>
              <a:defRPr/>
            </a:pPr>
            <a:endParaRPr lang="ru-RU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ru-RU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28700" y="0"/>
            <a:ext cx="10290175" cy="126841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100" cap="none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ПОЧЕМУ ЭКОЛОГИ НЕ ПОДДЕРЖИВАЮТ  «ЭКОЛОГИЧЕСКИЙ» ПРОЕКТ РОСАТОМА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35000" y="1212850"/>
            <a:ext cx="10671175" cy="57975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решения о размещении опасных объектов были приняты волевым способом – не только  без согласования  с жителями, но даже без информирования населения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полное отсутствие базовой информации о том,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ru-RU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какие именно отходы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</a:t>
            </a:r>
            <a:r>
              <a:rPr lang="en-US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I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-</a:t>
            </a:r>
            <a:r>
              <a:rPr lang="en-US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II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класса опасности планируется уничтожать в каждом из регионов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ru-RU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какие технологии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будут использоваться, что будет с неутилизируемыми отходами после их обезвреживания, </a:t>
            </a:r>
            <a:r>
              <a:rPr lang="ru-RU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куда они будут вывезены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или где размещены (захоронены)</a:t>
            </a:r>
          </a:p>
          <a:p>
            <a:pPr lvl="1" eaLnBrk="1" hangingPunct="1">
              <a:lnSpc>
                <a:spcPct val="110000"/>
              </a:lnSpc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как будет обеспечена </a:t>
            </a:r>
            <a:r>
              <a:rPr lang="ru-RU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безопасность транспортировки</a:t>
            </a:r>
            <a:endParaRPr lang="ru-RU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  <a:p>
            <a:pPr lvl="1" eaLnBrk="1" hangingPunct="1">
              <a:lnSpc>
                <a:spcPct val="110000"/>
              </a:lnSpc>
              <a:defRPr/>
            </a:pP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сколько отходов  </a:t>
            </a:r>
            <a:r>
              <a:rPr lang="en-US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I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и </a:t>
            </a:r>
            <a:r>
              <a:rPr lang="en-US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II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классов опасности </a:t>
            </a:r>
            <a:r>
              <a:rPr lang="ru-RU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образуется в регионах,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сколько </a:t>
            </a:r>
            <a:r>
              <a:rPr lang="ru-RU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перерабатывается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на предприятиях и </a:t>
            </a:r>
            <a:r>
              <a:rPr lang="ru-RU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сколько уничтожается</a:t>
            </a:r>
            <a:r>
              <a:rPr lang="ru-RU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на спецкомплексах по обезвреживанию </a:t>
            </a:r>
          </a:p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есть основания полагать, что эти данные вообще отсутствуют,  в том числе у разработчиков проекта и у Правительства РФ (а значит, </a:t>
            </a:r>
            <a:r>
              <a:rPr lang="ru-RU" sz="1800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цели проекты не точны, не соответствуют заявляемым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) </a:t>
            </a:r>
          </a:p>
          <a:p>
            <a:pPr eaLnBrk="1" hangingPunct="1">
              <a:defRPr/>
            </a:pPr>
            <a:r>
              <a:rPr lang="ru-RU" sz="1800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РосРАО сознательно вводит в заблуждение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население, предоставляя недостоверную  информацию (в том числе о безопасности объекта)</a:t>
            </a:r>
          </a:p>
          <a:p>
            <a:pPr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есть основания полагать, что будет применяться </a:t>
            </a:r>
            <a:r>
              <a:rPr lang="ru-RU" sz="1800" b="1" i="1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метод термического обезвреживания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(сжигания), опасный для окружающей среды и здоровья населения</a:t>
            </a:r>
          </a:p>
          <a:p>
            <a:pPr lvl="1" eaLnBrk="1" hangingPunct="1">
              <a:lnSpc>
                <a:spcPct val="110000"/>
              </a:lnSpc>
              <a:defRPr/>
            </a:pPr>
            <a:endParaRPr lang="ru-RU" smtClean="0">
              <a:effectLst>
                <a:outerShdw blurRad="38100" dist="38100" dir="2700000" algn="tl">
                  <a:srgbClr val="6D8C6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133350"/>
            <a:ext cx="10353675" cy="13255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 smtClean="0"/>
              <a:t>Почему </a:t>
            </a:r>
            <a:r>
              <a:rPr lang="ru-RU" cap="small" dirty="0"/>
              <a:t>экологи не поддерживают  «экологический» проект </a:t>
            </a:r>
            <a:r>
              <a:rPr lang="ru-RU" cap="small" dirty="0" err="1"/>
              <a:t>РосАтома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14400" y="1365250"/>
            <a:ext cx="10353675" cy="474503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4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проект проталкивается с очевидным пренебрежением действующими нормами законодательства (в частности, отсутствует в территориальной схеме обращения с отходами, изменении которой должно пройти через общественное обсуждение)</a:t>
            </a:r>
          </a:p>
          <a:p>
            <a:pPr eaLnBrk="1" hangingPunct="1">
              <a:defRPr/>
            </a:pPr>
            <a:r>
              <a:rPr lang="ru-RU" sz="24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в проекте проигнорированы имеющиеся мощности по переработке этой категории отходов, их недозагруженность – т.е. он не продуман</a:t>
            </a:r>
            <a:r>
              <a:rPr lang="ru-RU" sz="2400" smtClean="0">
                <a:effectLst>
                  <a:outerShdw blurRad="38100" dist="38100" dir="2700000" algn="tl">
                    <a:srgbClr val="6D8C60"/>
                  </a:outerShdw>
                </a:effectLst>
                <a:latin typeface="Arial" charset="0"/>
              </a:rPr>
              <a:t>,</a:t>
            </a:r>
            <a:r>
              <a:rPr lang="ru-RU" sz="24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 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не </a:t>
            </a:r>
            <a:r>
              <a:rPr lang="ru-RU" sz="24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просчитан, безальтернативен</a:t>
            </a:r>
          </a:p>
          <a:p>
            <a:pPr eaLnBrk="1" hangingPunct="1">
              <a:defRPr/>
            </a:pPr>
            <a:r>
              <a:rPr lang="ru-RU" sz="24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риски для окружающей среды и здоровья жителей регионов не просчитаны и никак не оценены. Правительство пренебрегает этими критериями.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184150"/>
            <a:ext cx="10353675" cy="13271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>
                <a:effectLst/>
              </a:rPr>
              <a:t>Почему жители выступают против сжигания </a:t>
            </a:r>
            <a:r>
              <a:rPr lang="ru-RU" cap="small" dirty="0" smtClean="0">
                <a:effectLst/>
              </a:rPr>
              <a:t>отходов</a:t>
            </a:r>
            <a:endParaRPr lang="ru-RU" dirty="0">
              <a:effectLst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 bwMode="auto">
          <a:xfrm>
            <a:off x="798513" y="1382713"/>
            <a:ext cx="10882312" cy="51085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1800" b="1" smtClean="0">
                <a:effectLst/>
              </a:rPr>
              <a:t>Сжигание</a:t>
            </a:r>
            <a:r>
              <a:rPr lang="ru-RU" sz="1800" smtClean="0">
                <a:effectLst/>
              </a:rPr>
              <a:t> приводит к выбросу канцерогенов: диоксины, мышьяк, хром, бензол, ПАУ, кадмий, свинец, тетрахлорэтилен, гексахлорбензол, никель и нафталин.</a:t>
            </a:r>
          </a:p>
          <a:p>
            <a:pPr lvl="1" eaLnBrk="1" hangingPunct="1"/>
            <a:r>
              <a:rPr lang="ru-RU" smtClean="0">
                <a:effectLst/>
              </a:rPr>
              <a:t>Особенно при сжигании смешанных отходов</a:t>
            </a:r>
          </a:p>
          <a:p>
            <a:pPr eaLnBrk="1" hangingPunct="1"/>
            <a:r>
              <a:rPr lang="ru-RU" sz="1800" b="1" smtClean="0">
                <a:effectLst/>
              </a:rPr>
              <a:t>Диоксины </a:t>
            </a:r>
            <a:endParaRPr lang="ru-RU" sz="1800" smtClean="0">
              <a:effectLst/>
            </a:endParaRPr>
          </a:p>
          <a:p>
            <a:pPr lvl="1" eaLnBrk="1" hangingPunct="1"/>
            <a:r>
              <a:rPr lang="ru-RU" smtClean="0">
                <a:effectLst/>
              </a:rPr>
              <a:t>Международным агентством по исследованиям рака (IARC) диоксины признаны канцерогенами</a:t>
            </a:r>
          </a:p>
          <a:p>
            <a:pPr lvl="1" eaLnBrk="1" hangingPunct="1"/>
            <a:r>
              <a:rPr lang="ru-RU" smtClean="0">
                <a:effectLst/>
              </a:rPr>
              <a:t>Диоксины в РФ не контролируются</a:t>
            </a:r>
            <a:r>
              <a:rPr lang="ru-RU" smtClean="0">
                <a:effectLst/>
                <a:latin typeface="Arial" charset="0"/>
              </a:rPr>
              <a:t>, ПДК </a:t>
            </a:r>
            <a:r>
              <a:rPr lang="ru-RU" smtClean="0">
                <a:effectLst/>
              </a:rPr>
              <a:t>для них не устанавливается</a:t>
            </a:r>
            <a:endParaRPr lang="ru-RU" smtClean="0">
              <a:effectLst/>
              <a:latin typeface="Arial" charset="0"/>
            </a:endParaRPr>
          </a:p>
          <a:p>
            <a:pPr lvl="1" eaLnBrk="1" hangingPunct="1"/>
            <a:r>
              <a:rPr lang="ru-RU" smtClean="0">
                <a:effectLst/>
                <a:latin typeface="Arial" charset="0"/>
              </a:rPr>
              <a:t>Ф</a:t>
            </a:r>
            <a:r>
              <a:rPr lang="ru-RU" smtClean="0">
                <a:effectLst/>
              </a:rPr>
              <a:t>тор-,  бром</a:t>
            </a:r>
            <a:r>
              <a:rPr lang="en-US" smtClean="0">
                <a:effectLst/>
              </a:rPr>
              <a:t>-</a:t>
            </a:r>
            <a:r>
              <a:rPr lang="ru-RU" smtClean="0">
                <a:effectLst/>
              </a:rPr>
              <a:t> и  йодсодержащие диоксины</a:t>
            </a:r>
            <a:r>
              <a:rPr lang="ru-RU" smtClean="0">
                <a:effectLst/>
                <a:latin typeface="Arial" charset="0"/>
              </a:rPr>
              <a:t> п</a:t>
            </a:r>
            <a:r>
              <a:rPr lang="ru-RU" smtClean="0">
                <a:effectLst/>
              </a:rPr>
              <a:t>рактически</a:t>
            </a:r>
            <a:r>
              <a:rPr lang="ru-RU" smtClean="0">
                <a:effectLst/>
                <a:latin typeface="Arial" charset="0"/>
              </a:rPr>
              <a:t> не </a:t>
            </a:r>
            <a:r>
              <a:rPr lang="ru-RU" smtClean="0">
                <a:effectLst/>
              </a:rPr>
              <a:t>улавливаются</a:t>
            </a:r>
          </a:p>
          <a:p>
            <a:pPr eaLnBrk="1" hangingPunct="1"/>
            <a:r>
              <a:rPr lang="ru-RU" sz="1800" b="1" smtClean="0">
                <a:effectLst/>
              </a:rPr>
              <a:t>Некуда девать золу.</a:t>
            </a:r>
            <a:r>
              <a:rPr lang="ru-RU" sz="1800" smtClean="0">
                <a:effectLst/>
              </a:rPr>
              <a:t> После сжигания остается также порошок, который куда более ядовит и для почвы, и для поверхностных вод, чем обычный бытовой мусор.</a:t>
            </a:r>
          </a:p>
          <a:p>
            <a:pPr eaLnBrk="1" hangingPunct="1"/>
            <a:r>
              <a:rPr lang="ru-RU" sz="1800" b="1" smtClean="0">
                <a:effectLst/>
              </a:rPr>
              <a:t>МСЗ – экономически неэффективны, </a:t>
            </a:r>
            <a:r>
              <a:rPr lang="ru-RU" sz="1800" smtClean="0">
                <a:effectLst/>
              </a:rPr>
              <a:t>дотационны во всех странах </a:t>
            </a:r>
          </a:p>
          <a:p>
            <a:pPr lvl="1" eaLnBrk="1" hangingPunct="1"/>
            <a:r>
              <a:rPr lang="ru-RU" smtClean="0">
                <a:effectLst/>
              </a:rPr>
              <a:t>энергия от сжигания отходов в 13 раз дороже, чем от обычных тепловых электростанций. </a:t>
            </a:r>
          </a:p>
          <a:p>
            <a:pPr lvl="1" eaLnBrk="1" hangingPunct="1"/>
            <a:r>
              <a:rPr lang="ru-RU" smtClean="0">
                <a:effectLst/>
              </a:rPr>
              <a:t>«при сравнении материальных балансов МСЗ общая масса вторичных отходов составляет не менее 70% от массы поступающего на предприятие мусора»</a:t>
            </a:r>
            <a:r>
              <a:rPr lang="ru-RU" smtClean="0">
                <a:effectLst/>
                <a:latin typeface="Arial" charset="0"/>
              </a:rPr>
              <a:t> (</a:t>
            </a:r>
            <a:r>
              <a:rPr lang="ru-RU" smtClean="0">
                <a:effectLst/>
              </a:rPr>
              <a:t>Институт экологии НИУ ВШЭ</a:t>
            </a:r>
            <a:r>
              <a:rPr lang="ru-RU" smtClean="0">
                <a:effectLst/>
                <a:latin typeface="Arial" charset="0"/>
              </a:rPr>
              <a:t>)</a:t>
            </a:r>
            <a:r>
              <a:rPr lang="ru-RU" smtClean="0">
                <a:effectLst/>
              </a:rPr>
              <a:t> </a:t>
            </a:r>
          </a:p>
          <a:p>
            <a:pPr lvl="1" eaLnBrk="1" hangingPunct="1"/>
            <a:endParaRPr lang="ru-RU" smtClean="0">
              <a:effectLst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184150"/>
            <a:ext cx="10353675" cy="13271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>
                <a:effectLst/>
              </a:rPr>
              <a:t>Почему жители выступают против сжигания </a:t>
            </a:r>
            <a:r>
              <a:rPr lang="ru-RU" cap="small" dirty="0" smtClean="0">
                <a:effectLst/>
              </a:rPr>
              <a:t>отходов</a:t>
            </a:r>
            <a:endParaRPr lang="ru-RU" dirty="0">
              <a:effectLst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 bwMode="auto">
          <a:xfrm>
            <a:off x="811213" y="1674813"/>
            <a:ext cx="10844212" cy="482917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smtClean="0">
                <a:effectLst/>
              </a:rPr>
              <a:t>Проживание вблизи МСЗ и установок, перерабатывающих опасные отходы, ведет к избыточной смертности от рака</a:t>
            </a:r>
            <a:endParaRPr lang="ru-RU" smtClean="0">
              <a:effectLst/>
            </a:endParaRPr>
          </a:p>
          <a:p>
            <a:pPr lvl="1" eaLnBrk="1" hangingPunct="1"/>
            <a:r>
              <a:rPr lang="ru-RU" sz="2000" b="1" smtClean="0">
                <a:effectLst/>
              </a:rPr>
              <a:t>Доказано статистически значимое увеличение риска смерти</a:t>
            </a:r>
            <a:r>
              <a:rPr lang="ru-RU" sz="2000" smtClean="0">
                <a:effectLst/>
              </a:rPr>
              <a:t> от всех видов рака среди мужчин и женщин в городах, расположенных вблизи мусоросжигательных заводов и установок, перерабатывающих опасные отходы...." </a:t>
            </a:r>
            <a:r>
              <a:rPr lang="en-US" smtClean="0">
                <a:effectLst/>
              </a:rPr>
              <a:t>(Cancer mortality in towns in the vicinity of incinerators and installations for the recovery or disposal of hazardous waste. Environment International, Vol. 51, January 2013, P. 31−44).</a:t>
            </a:r>
            <a:endParaRPr lang="ru-RU" smtClean="0">
              <a:effectLst/>
            </a:endParaRPr>
          </a:p>
          <a:p>
            <a:pPr lvl="1" eaLnBrk="1" hangingPunct="1"/>
            <a:r>
              <a:rPr lang="ru-RU" sz="2000" smtClean="0">
                <a:effectLst/>
              </a:rPr>
              <a:t>Доказано повышение риска возникновения опухолей желудка, печени, почек, (обоих полов), а также рака яичников (у женщин) и лейкемии (у мужчин).</a:t>
            </a:r>
          </a:p>
          <a:p>
            <a:pPr lvl="1" eaLnBrk="1" hangingPunct="1"/>
            <a:r>
              <a:rPr lang="ru-RU" sz="2000" smtClean="0">
                <a:effectLst/>
              </a:rPr>
              <a:t>Более всего риску подвергаются жители городов, расположенных вблизи «мусоросжигательных заводов», «установок для переработки металлолома и ПЗВ» и</a:t>
            </a:r>
            <a:r>
              <a:rPr lang="en-US" sz="2000" smtClean="0">
                <a:effectLst/>
              </a:rPr>
              <a:t> </a:t>
            </a:r>
            <a:r>
              <a:rPr lang="ru-RU" sz="2000" smtClean="0">
                <a:effectLst/>
              </a:rPr>
              <a:t>«многопрофильных заводов»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122238"/>
            <a:ext cx="10099675" cy="984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>
                <a:effectLst/>
              </a:rPr>
              <a:t>Нарушение прав граждан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631825" y="1030288"/>
            <a:ext cx="10675938" cy="53689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effectLst/>
              </a:rPr>
              <a:t>на доступ к полной и достоверной информации</a:t>
            </a:r>
          </a:p>
          <a:p>
            <a:pPr lvl="1" eaLnBrk="1" hangingPunct="1"/>
            <a:r>
              <a:rPr lang="ru-RU" smtClean="0">
                <a:effectLst/>
              </a:rPr>
              <a:t>о состоянии и загрязнении окружающей среды </a:t>
            </a:r>
          </a:p>
          <a:p>
            <a:pPr lvl="1" eaLnBrk="1" hangingPunct="1"/>
            <a:r>
              <a:rPr lang="ru-RU" smtClean="0">
                <a:effectLst/>
              </a:rPr>
              <a:t>о возможных угрозах окружающей среде и здоровью жителей в результате принятия  хозяйственного решения, реализации проекта или введения в действие опасного объекта</a:t>
            </a:r>
          </a:p>
          <a:p>
            <a:pPr eaLnBrk="1" hangingPunct="1"/>
            <a:r>
              <a:rPr lang="ru-RU" smtClean="0">
                <a:effectLst/>
              </a:rPr>
              <a:t>на участие в принятии решений по экологически и жизненно важным вопросам</a:t>
            </a:r>
          </a:p>
          <a:p>
            <a:pPr eaLnBrk="1" hangingPunct="1"/>
            <a:r>
              <a:rPr lang="ru-RU" smtClean="0">
                <a:effectLst/>
              </a:rPr>
              <a:t>на благоприятную среду обитания</a:t>
            </a:r>
          </a:p>
          <a:p>
            <a:pPr eaLnBrk="1" hangingPunct="1"/>
            <a:r>
              <a:rPr lang="ru-RU" smtClean="0">
                <a:effectLst/>
              </a:rPr>
              <a:t>на обеспечение условий для здоровья будущих поколей    </a:t>
            </a:r>
          </a:p>
          <a:p>
            <a:pPr eaLnBrk="1" hangingPunct="1">
              <a:buFont typeface="Arial" charset="0"/>
              <a:buNone/>
            </a:pPr>
            <a:r>
              <a:rPr lang="ru-RU" smtClean="0">
                <a:effectLst/>
              </a:rPr>
              <a:t> </a:t>
            </a:r>
          </a:p>
          <a:p>
            <a:pPr algn="ctr" eaLnBrk="1" hangingPunct="1">
              <a:buFont typeface="Arial" charset="0"/>
              <a:buNone/>
            </a:pPr>
            <a:r>
              <a:rPr lang="ru-RU" smtClean="0">
                <a:effectLst/>
              </a:rPr>
              <a:t>Следствием нарушения конституционных прав граждан при реализации государственных программ и проектов становится недоверие к органам власти всех уровней и рост протестных настроений.  </a:t>
            </a:r>
            <a:endParaRPr lang="ru-RU" smtClean="0">
              <a:effectLst/>
              <a:latin typeface="Arial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2400" b="1" smtClean="0">
                <a:effectLst/>
              </a:rPr>
              <a:t>За экологическую справедливость и ответственность власти 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3363" y="558800"/>
            <a:ext cx="9718675" cy="5254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cap="none" smtClean="0">
                <a:effectLst/>
              </a:rPr>
              <a:t> </a:t>
            </a:r>
            <a:r>
              <a:rPr lang="ru-RU" sz="2400" cap="none" smtClean="0">
                <a:effectLst/>
              </a:rPr>
              <a:t>МУСОРНЫЕ БУНТЫ КАК СЛЕДСТВИЕ ПОЛИТИКИ ЭКОЛОГИЧЕСКОЙ НЕСПРАВЕДЛИВОСТИ</a:t>
            </a:r>
            <a:endParaRPr lang="ru-RU" sz="2400" cap="none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49713" y="1574800"/>
            <a:ext cx="6626225" cy="5102225"/>
          </a:xfrm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128713" y="2603500"/>
            <a:ext cx="24780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>
                <a:latin typeface="Rockwell" pitchFamily="18" charset="0"/>
              </a:rPr>
              <a:t>Вокруг каждого объекта разгорелись протестные баталии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 bwMode="auto">
          <a:xfrm>
            <a:off x="1003300" y="228600"/>
            <a:ext cx="10353675" cy="563563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000" b="0" cap="none" smtClean="0">
                <a:effectLst/>
                <a:latin typeface="Arial" charset="0"/>
              </a:rPr>
              <a:t>Требования активистов движения "Россия не помойка" </a:t>
            </a:r>
            <a:r>
              <a:rPr lang="ru-RU" sz="3000" cap="none" smtClean="0">
                <a:effectLst/>
                <a:latin typeface="Arial" charset="0"/>
              </a:rPr>
              <a:t/>
            </a:r>
            <a:br>
              <a:rPr lang="ru-RU" sz="3000" cap="none" smtClean="0">
                <a:effectLst/>
                <a:latin typeface="Arial" charset="0"/>
              </a:rPr>
            </a:br>
            <a:endParaRPr lang="ru-RU" sz="3000" cap="none" smtClean="0">
              <a:effectLst/>
              <a:latin typeface="Arial" charset="0"/>
            </a:endParaRPr>
          </a:p>
        </p:txBody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xfrm>
            <a:off x="889000" y="762000"/>
            <a:ext cx="10379075" cy="56769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buFont typeface="Arial" charset="0"/>
              <a:buNone/>
            </a:pPr>
            <a:endParaRPr lang="ru-RU" sz="800" b="1" smtClean="0">
              <a:effectLst/>
              <a:latin typeface="Arial" charset="0"/>
            </a:endParaRPr>
          </a:p>
          <a:p>
            <a:pPr>
              <a:lnSpc>
                <a:spcPct val="100000"/>
              </a:lnSpc>
            </a:pPr>
            <a:r>
              <a:rPr lang="ru-RU" sz="1800" b="1" smtClean="0">
                <a:effectLst/>
              </a:rPr>
              <a:t>Объединяет возмущение бездействием властей в решении экологических проблем на протяжении долгих лет. </a:t>
            </a:r>
          </a:p>
          <a:p>
            <a:pPr lvl="1">
              <a:lnSpc>
                <a:spcPct val="100000"/>
              </a:lnSpc>
              <a:buFont typeface="Arial" charset="0"/>
              <a:buNone/>
            </a:pPr>
            <a:r>
              <a:rPr lang="ru-RU" smtClean="0">
                <a:effectLst/>
              </a:rPr>
              <a:t>    </a:t>
            </a:r>
            <a:r>
              <a:rPr lang="ru-RU" i="1" smtClean="0">
                <a:effectLst/>
              </a:rPr>
              <a:t>Мы видим, что Подмосковье задыхается от мусора, ближайшие к Москве регионы протестуют против нецивилизованного обращения с отходами, то есть его обычного закапывания. </a:t>
            </a:r>
          </a:p>
          <a:p>
            <a:pPr>
              <a:lnSpc>
                <a:spcPct val="100000"/>
              </a:lnSpc>
            </a:pPr>
            <a:r>
              <a:rPr lang="ru-RU" sz="1800" smtClean="0">
                <a:effectLst/>
              </a:rPr>
              <a:t>людей не устраивают предложения, которые озвучивают по решению этих проблем. </a:t>
            </a:r>
          </a:p>
          <a:p>
            <a:pPr lvl="1">
              <a:lnSpc>
                <a:spcPct val="100000"/>
              </a:lnSpc>
              <a:buFont typeface="Arial" charset="0"/>
              <a:buNone/>
            </a:pPr>
            <a:r>
              <a:rPr lang="ru-RU" i="1" smtClean="0">
                <a:effectLst/>
              </a:rPr>
              <a:t>    Декларативно </a:t>
            </a:r>
            <a:r>
              <a:rPr lang="ru-RU" i="1" smtClean="0">
                <a:effectLst/>
                <a:hlinkClick r:id="rId2"/>
              </a:rPr>
              <a:t>Федеральный закон №89</a:t>
            </a:r>
            <a:r>
              <a:rPr lang="ru-RU" i="1" smtClean="0">
                <a:effectLst/>
              </a:rPr>
              <a:t> говорит о необходимости раздельного сбора и строительства мусороперерабатывающих заводов. </a:t>
            </a:r>
          </a:p>
          <a:p>
            <a:pPr>
              <a:lnSpc>
                <a:spcPct val="100000"/>
              </a:lnSpc>
            </a:pPr>
            <a:r>
              <a:rPr lang="ru-RU" sz="1800" smtClean="0">
                <a:effectLst/>
              </a:rPr>
              <a:t>Территориальные схемы во всех регионах разрабатываются таким образом, чтобы убрать раздельный сбор и дать монополисту возможность зарабатывать на его перевозке. </a:t>
            </a:r>
          </a:p>
          <a:p>
            <a:pPr>
              <a:lnSpc>
                <a:spcPct val="100000"/>
              </a:lnSpc>
            </a:pPr>
            <a:r>
              <a:rPr lang="ru-RU" sz="1800" smtClean="0">
                <a:effectLst/>
              </a:rPr>
              <a:t>Жители требуют внедрять раздельный сбор мусора. </a:t>
            </a:r>
          </a:p>
          <a:p>
            <a:pPr>
              <a:lnSpc>
                <a:spcPct val="100000"/>
              </a:lnSpc>
            </a:pPr>
            <a:r>
              <a:rPr lang="ru-RU" sz="1800" smtClean="0">
                <a:effectLst/>
              </a:rPr>
              <a:t>Они выступают  против мусоросжигания и практики захоронения (складирования) отходов</a:t>
            </a:r>
          </a:p>
          <a:p>
            <a:pPr>
              <a:lnSpc>
                <a:spcPct val="100000"/>
              </a:lnSpc>
            </a:pPr>
            <a:endParaRPr lang="ru-RU" sz="1800" smtClean="0">
              <a:effectLst/>
            </a:endParaRPr>
          </a:p>
          <a:p>
            <a:pPr algn="ctr">
              <a:lnSpc>
                <a:spcPct val="100000"/>
              </a:lnSpc>
              <a:buFont typeface="Arial" charset="0"/>
              <a:buNone/>
            </a:pPr>
            <a:r>
              <a:rPr lang="ru-RU" sz="1800" b="1" smtClean="0">
                <a:effectLst/>
              </a:rPr>
              <a:t>Протесты под лозунгом «Россия не помойка» состоялись в 30 регионах России (Татарстан,Красноярск, Калининград, Тольятти, Ижевск,Чебоксары, Киров, Краснодар, Ейск, Туапсе, Новороссийск, Петербург, Новосибирск, Наро-Фоминск и др.) </a:t>
            </a:r>
            <a:br>
              <a:rPr lang="ru-RU" sz="1800" b="1" smtClean="0">
                <a:effectLst/>
              </a:rPr>
            </a:br>
            <a:endParaRPr lang="ru-RU" sz="1800" b="1" smtClean="0"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 bwMode="auto">
          <a:xfrm>
            <a:off x="927100" y="228600"/>
            <a:ext cx="10353675" cy="741363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000" b="0" cap="none" smtClean="0">
                <a:effectLst/>
                <a:latin typeface="Arial" charset="0"/>
              </a:rPr>
              <a:t>«Поморье – не помойка».</a:t>
            </a:r>
            <a:r>
              <a:rPr lang="ru-RU" sz="3000" cap="none" smtClean="0">
                <a:effectLst/>
                <a:latin typeface="Arial" charset="0"/>
              </a:rPr>
              <a:t/>
            </a:r>
            <a:br>
              <a:rPr lang="ru-RU" sz="3000" cap="none" smtClean="0">
                <a:effectLst/>
                <a:latin typeface="Arial" charset="0"/>
              </a:rPr>
            </a:br>
            <a:endParaRPr lang="ru-RU" sz="3000" cap="none" smtClean="0">
              <a:effectLst/>
              <a:latin typeface="Arial" charset="0"/>
            </a:endParaRPr>
          </a:p>
        </p:txBody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xfrm>
            <a:off x="-152400" y="787400"/>
            <a:ext cx="11318875" cy="60706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800" smtClean="0">
                <a:effectLst/>
              </a:rPr>
              <a:t>Строительство полигона на станции Шиес Архангельской области обнаружили охотники из пос. Урдома в конце июля 2018. Рабочие рассказали им, что строят площадку для московского мусора. </a:t>
            </a:r>
          </a:p>
          <a:p>
            <a:r>
              <a:rPr lang="ru-RU" sz="1800" smtClean="0">
                <a:effectLst/>
              </a:rPr>
              <a:t>В августе чиновники рассказали, что на Шиесе планируется строительство завода по деревообработке и линии по сортировке мусора. </a:t>
            </a:r>
          </a:p>
          <a:p>
            <a:r>
              <a:rPr lang="ru-RU" sz="1800" smtClean="0">
                <a:effectLst/>
              </a:rPr>
              <a:t>Слушания по проекту не проходили, государственной экологической экспертизы не было. </a:t>
            </a:r>
          </a:p>
          <a:p>
            <a:r>
              <a:rPr lang="ru-RU" sz="1800" smtClean="0">
                <a:effectLst/>
              </a:rPr>
              <a:t>Работы ведутся на территории, входивших в земли поселка Урдома, которые через 3 посредника перешла (ОАО «РЖД», ГБУ «Автомобильные дороги», Департамент ЖКХ Москвы) перешло ООО «Технопарк». </a:t>
            </a:r>
            <a:endParaRPr lang="ru-RU" smtClean="0">
              <a:effectLst/>
              <a:latin typeface="Arial" charset="0"/>
            </a:endParaRPr>
          </a:p>
        </p:txBody>
      </p:sp>
      <p:pic>
        <p:nvPicPr>
          <p:cNvPr id="46085" name="Picture 5" descr="DSC_1133-650x4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2700" y="3632200"/>
            <a:ext cx="43434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 bwMode="auto">
          <a:xfrm>
            <a:off x="1003300" y="609600"/>
            <a:ext cx="10264775" cy="1033463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2400" b="0" cap="none" smtClean="0">
                <a:effectLst/>
                <a:latin typeface="Rockwell" pitchFamily="18" charset="0"/>
              </a:rPr>
              <a:t>Сергиев Посад – должен остаться православной столицей Подмосковья,   а не столицей "золотого мусорного кольца"</a:t>
            </a:r>
            <a:br>
              <a:rPr lang="ru-RU" sz="2400" b="0" cap="none" smtClean="0">
                <a:effectLst/>
                <a:latin typeface="Rockwell" pitchFamily="18" charset="0"/>
              </a:rPr>
            </a:br>
            <a:r>
              <a:rPr lang="ru-RU" sz="2400" b="0" cap="none" smtClean="0">
                <a:effectLst/>
                <a:latin typeface="Rockwell" pitchFamily="18" charset="0"/>
              </a:rPr>
              <a:t> (июль 2018 г.)</a:t>
            </a:r>
            <a:r>
              <a:rPr lang="ru-RU" sz="2400" cap="none" smtClean="0">
                <a:effectLst/>
                <a:latin typeface="Rockwell" pitchFamily="18" charset="0"/>
              </a:rPr>
              <a:t/>
            </a:r>
            <a:br>
              <a:rPr lang="ru-RU" sz="2400" cap="none" smtClean="0">
                <a:effectLst/>
                <a:latin typeface="Rockwell" pitchFamily="18" charset="0"/>
              </a:rPr>
            </a:br>
            <a:endParaRPr lang="ru-RU" sz="2400" cap="none" smtClean="0">
              <a:effectLst/>
              <a:latin typeface="Rockwell" pitchFamily="18" charset="0"/>
            </a:endParaRPr>
          </a:p>
        </p:txBody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xfrm>
            <a:off x="444500" y="1574800"/>
            <a:ext cx="10455275" cy="48895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  <a:buFont typeface="Arial" charset="0"/>
              <a:buNone/>
            </a:pPr>
            <a:r>
              <a:rPr lang="ru-RU" sz="1600" smtClean="0">
                <a:effectLst/>
              </a:rPr>
              <a:t>В деревне Сахарово Сергиево-Посадского района планируется открыть крупнейшую   в Московской области свалку, которая будет принимать мусор из 12 районов Подмосковья и Северо-Восточного округа Москвы</a:t>
            </a:r>
          </a:p>
          <a:p>
            <a:pPr>
              <a:lnSpc>
                <a:spcPct val="100000"/>
              </a:lnSpc>
            </a:pPr>
            <a:r>
              <a:rPr lang="ru-RU" sz="1600" smtClean="0">
                <a:effectLst/>
              </a:rPr>
              <a:t> документов нет, результатов экологической экспертизы нет, разрешения на рубку нет </a:t>
            </a:r>
          </a:p>
          <a:p>
            <a:pPr>
              <a:lnSpc>
                <a:spcPct val="100000"/>
              </a:lnSpc>
            </a:pPr>
            <a:r>
              <a:rPr lang="ru-RU" sz="1600" smtClean="0">
                <a:effectLst/>
              </a:rPr>
              <a:t>мнение людей на трех публичных слушаниях  (категорическое «против») – не учитывается</a:t>
            </a:r>
          </a:p>
          <a:p>
            <a:pPr>
              <a:lnSpc>
                <a:spcPct val="100000"/>
              </a:lnSpc>
            </a:pPr>
            <a:r>
              <a:rPr lang="ru-RU" sz="1600" smtClean="0">
                <a:effectLst/>
              </a:rPr>
              <a:t>Результаты экологических экспертиз (в 90-х годах уже планировали делать полигон, но категорически решили, что нельзя) - не учитываются</a:t>
            </a:r>
          </a:p>
          <a:p>
            <a:pPr>
              <a:lnSpc>
                <a:spcPct val="100000"/>
              </a:lnSpc>
            </a:pPr>
            <a:r>
              <a:rPr lang="ru-RU" sz="1600" smtClean="0">
                <a:effectLst/>
              </a:rPr>
              <a:t>то, что это самая высокая точка Сергиево-Посадского района, рядом находится Дубна (впадает в Волгу) и отходы могут отравлять ресурсы питьевой воды - не учитывается. </a:t>
            </a:r>
          </a:p>
          <a:p>
            <a:pPr>
              <a:lnSpc>
                <a:spcPct val="100000"/>
              </a:lnSpc>
            </a:pPr>
            <a:r>
              <a:rPr lang="ru-RU" sz="1600" smtClean="0">
                <a:effectLst/>
              </a:rPr>
              <a:t>то, что Сергиев Посад живет на грунтовых водах, скважинах - не учитывается</a:t>
            </a:r>
          </a:p>
          <a:p>
            <a:pPr>
              <a:lnSpc>
                <a:spcPct val="100000"/>
              </a:lnSpc>
            </a:pPr>
            <a:r>
              <a:rPr lang="ru-RU" sz="1600" smtClean="0">
                <a:effectLst/>
              </a:rPr>
              <a:t>посреди планируемого мусорного полигона находится задокументированный объект археологического наследия – не учитывается</a:t>
            </a:r>
          </a:p>
          <a:p>
            <a:pPr>
              <a:lnSpc>
                <a:spcPct val="100000"/>
              </a:lnSpc>
            </a:pPr>
            <a:r>
              <a:rPr lang="ru-RU" sz="1600" smtClean="0">
                <a:effectLst/>
              </a:rPr>
              <a:t>на территории планируемого полигона доказанная могила священника из известного рода Магнитских, там находятся развалины храма (осталась нижняя часть храма)</a:t>
            </a:r>
          </a:p>
          <a:p>
            <a:pPr>
              <a:lnSpc>
                <a:spcPct val="100000"/>
              </a:lnSpc>
            </a:pPr>
            <a:r>
              <a:rPr lang="ru-RU" sz="1600" smtClean="0">
                <a:effectLst/>
              </a:rPr>
              <a:t>отказываются предоставлять документы на независимую экологическую экспертизу, несмотря на решение суда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9163" y="249238"/>
            <a:ext cx="10353675" cy="13255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>
                <a:effectLst/>
              </a:rPr>
              <a:t> Мусорные бунты как следствие политики экологической </a:t>
            </a:r>
            <a:r>
              <a:rPr lang="ru-RU" cap="small" dirty="0" smtClean="0">
                <a:effectLst/>
              </a:rPr>
              <a:t>несправедливости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919163" y="1841500"/>
            <a:ext cx="10353675" cy="4352925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effectLst/>
              </a:rPr>
              <a:t>В результате </a:t>
            </a:r>
          </a:p>
          <a:p>
            <a:pPr lvl="1" eaLnBrk="1" hangingPunct="1"/>
            <a:r>
              <a:rPr lang="ru-RU" sz="2000" smtClean="0">
                <a:effectLst/>
              </a:rPr>
              <a:t>3 полигона были закрыты (1 – по плану), </a:t>
            </a:r>
          </a:p>
          <a:p>
            <a:pPr lvl="1" eaLnBrk="1" hangingPunct="1"/>
            <a:r>
              <a:rPr lang="ru-RU" sz="2000" smtClean="0">
                <a:effectLst/>
              </a:rPr>
              <a:t>Запуск одного полигона отменен, </a:t>
            </a:r>
          </a:p>
          <a:p>
            <a:pPr lvl="1" eaLnBrk="1" hangingPunct="1"/>
            <a:r>
              <a:rPr lang="ru-RU" sz="2000" smtClean="0">
                <a:effectLst/>
              </a:rPr>
              <a:t>Строительство одного полигона остановлено, </a:t>
            </a:r>
          </a:p>
          <a:p>
            <a:pPr lvl="1" eaLnBrk="1" hangingPunct="1"/>
            <a:r>
              <a:rPr lang="ru-RU" sz="2000" smtClean="0">
                <a:effectLst/>
              </a:rPr>
              <a:t>Запуск одного полигона (Владимирская область) - отложен.</a:t>
            </a:r>
          </a:p>
          <a:p>
            <a:pPr lvl="1" eaLnBrk="1" hangingPunct="1"/>
            <a:r>
              <a:rPr lang="ru-RU" sz="2000" smtClean="0">
                <a:effectLst/>
              </a:rPr>
              <a:t>Все МСЗ в активной фазе. </a:t>
            </a:r>
          </a:p>
          <a:p>
            <a:pPr eaLnBrk="1" hangingPunct="1">
              <a:buFont typeface="Arial" charset="0"/>
              <a:buNone/>
            </a:pPr>
            <a:endParaRPr lang="ru-RU" smtClean="0">
              <a:effectLst/>
            </a:endParaRPr>
          </a:p>
          <a:p>
            <a:pPr eaLnBrk="1" hangingPunct="1"/>
            <a:r>
              <a:rPr lang="ru-RU" smtClean="0">
                <a:effectLst/>
              </a:rPr>
              <a:t>Кроме того, выяснилось, что в самой Москве запускают 3 кластера (объекта по перегрузке ТКО),     с которых отходы будут отправлять в Подмосковье и регионы. Усилиями московских активистов запуск одного из низ (на Павелецкой) удалось остановить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4150"/>
            <a:ext cx="10353675" cy="13271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/>
              <a:t>«Заводы смерти» в Поволжье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914400" y="1954213"/>
            <a:ext cx="10353675" cy="36957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400" smtClean="0">
                <a:effectLst/>
              </a:rPr>
              <a:t>В мае 2019 года саратовцы узнали, что на базе ФКП «Горный» будет создан комплекс по уничтожению отходов </a:t>
            </a:r>
            <a:r>
              <a:rPr lang="en-US" sz="2400" smtClean="0">
                <a:effectLst/>
              </a:rPr>
              <a:t>I</a:t>
            </a:r>
            <a:r>
              <a:rPr lang="ru-RU" sz="2400" smtClean="0">
                <a:effectLst/>
              </a:rPr>
              <a:t> и </a:t>
            </a:r>
            <a:r>
              <a:rPr lang="en-US" sz="2400" smtClean="0">
                <a:effectLst/>
              </a:rPr>
              <a:t>II</a:t>
            </a:r>
            <a:r>
              <a:rPr lang="ru-RU" sz="2400" smtClean="0">
                <a:effectLst/>
              </a:rPr>
              <a:t> классов опасности.  </a:t>
            </a:r>
          </a:p>
          <a:p>
            <a:pPr eaLnBrk="1" hangingPunct="1"/>
            <a:r>
              <a:rPr lang="ru-RU" sz="2400" smtClean="0">
                <a:effectLst/>
              </a:rPr>
              <a:t>Аналогичные комплексы планируется построить также в Камбарке (Удмуртия), Марадыковском (Кировская область) и Щучьем (Курганская область) </a:t>
            </a:r>
          </a:p>
          <a:p>
            <a:pPr eaLnBrk="1" hangingPunct="1"/>
            <a:r>
              <a:rPr lang="ru-RU" sz="2400" smtClean="0">
                <a:effectLst/>
              </a:rPr>
              <a:t>И жители этих регионов уже  вышли на акции протеста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6163" y="163513"/>
            <a:ext cx="3932237" cy="15128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cap="small" dirty="0"/>
              <a:t>«Заводы смерти» в Поволжье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 l="7935" b="259"/>
          <a:stretch>
            <a:fillRect/>
          </a:stretch>
        </p:blipFill>
        <p:spPr bwMode="auto">
          <a:xfrm>
            <a:off x="654050" y="1882775"/>
            <a:ext cx="5959475" cy="36306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45325" y="1766888"/>
            <a:ext cx="4622800" cy="3886200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algn="l"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На акции протеста против строительства завода в Саратове вышло небывало большое количество  жителей - около 2000 тыс, а также в Балаково - 200 чел, 100 – в Пугачеве. </a:t>
            </a:r>
          </a:p>
          <a:p>
            <a:pPr algn="l" eaLnBrk="1" hangingPunct="1">
              <a:defRPr/>
            </a:pP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  <a:p>
            <a:pPr algn="l" eaLnBrk="1" hangingPunct="1">
              <a:defRPr/>
            </a:pP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Против строительства объекта в Горном  за 3 месяца собрано 107878 голосов (на Change.</a:t>
            </a:r>
            <a:r>
              <a:rPr lang="en-US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org</a:t>
            </a:r>
            <a:r>
              <a:rPr lang="ru-RU" sz="1800" smtClean="0">
                <a:effectLst>
                  <a:outerShdw blurRad="38100" dist="38100" dir="2700000" algn="tl">
                    <a:srgbClr val="6D8C60"/>
                  </a:outerShdw>
                </a:effectLst>
              </a:rPr>
              <a:t>) и более 20 тыс. живых подписей.</a:t>
            </a:r>
          </a:p>
          <a:p>
            <a:pPr eaLnBrk="1" hangingPunct="1">
              <a:defRPr/>
            </a:pPr>
            <a:endParaRPr lang="ru-RU" sz="1800" smtClean="0">
              <a:effectLst>
                <a:outerShdw blurRad="38100" dist="38100" dir="2700000" algn="tl">
                  <a:srgbClr val="6D8C60"/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6D8C60"/>
      </a:dk2>
      <a:lt2>
        <a:srgbClr val="B1D7A1"/>
      </a:lt2>
      <a:accent1>
        <a:srgbClr val="81B992"/>
      </a:accent1>
      <a:accent2>
        <a:srgbClr val="9ABC65"/>
      </a:accent2>
      <a:accent3>
        <a:srgbClr val="BDB564"/>
      </a:accent3>
      <a:accent4>
        <a:srgbClr val="BD8964"/>
      </a:accent4>
      <a:accent5>
        <a:srgbClr val="BD6466"/>
      </a:accent5>
      <a:accent6>
        <a:srgbClr val="64A4BD"/>
      </a:accent6>
      <a:hlink>
        <a:srgbClr val="8CCC71"/>
      </a:hlink>
      <a:folHlink>
        <a:srgbClr val="A4C795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4539428D-6454-4FE6-B992-2D59F0AC2F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536</TotalTime>
  <Words>2237</Words>
  <Application>Microsoft Office PowerPoint</Application>
  <PresentationFormat>Произвольный</PresentationFormat>
  <Paragraphs>182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Bookman Old Style</vt:lpstr>
      <vt:lpstr>Rockwell</vt:lpstr>
      <vt:lpstr>Calibri</vt:lpstr>
      <vt:lpstr>Times New Roman</vt:lpstr>
      <vt:lpstr>Wingdings</vt:lpstr>
      <vt:lpstr>Damask</vt:lpstr>
      <vt:lpstr>Damask</vt:lpstr>
      <vt:lpstr>СОБЛЮДЕНИЕ ЭКОЛОГИЧЕСКИХ ПРАВ ГРАЖДАН ПРИ РЕАЛИЗАЦИИ ПРОЕКТОВ  ПО ОБЕЗВРЕЖИВАНИЮ И РАЗМЕЩЕНИЮ ОТХОДОВ (В Т.Ч. I-II КЛАССА ОПАСНОСТИ)  </vt:lpstr>
      <vt:lpstr> МУСОРНЫЕ БУНТЫ КАК СЛЕДСТВИЕ ПОЛИТИКИ ЭКОЛОГИЧЕСКОЙ НЕСПРАВЕДЛИВОСТИ</vt:lpstr>
      <vt:lpstr> МУСОРНЫЕ БУНТЫ КАК СЛЕДСТВИЕ ПОЛИТИКИ ЭКОЛОГИЧЕСКОЙ НЕСПРАВЕДЛИВОСТИ</vt:lpstr>
      <vt:lpstr>Требования активистов движения "Россия не помойка"  </vt:lpstr>
      <vt:lpstr>«Поморье – не помойка». </vt:lpstr>
      <vt:lpstr>Сергиев Посад – должен остаться православной столицей Подмосковья,   а не столицей "золотого мусорного кольца"  (июль 2018 г.) </vt:lpstr>
      <vt:lpstr> МУСОРНЫЕ БУНТЫ КАК СЛЕДСТВИЕ ПОЛИТИКИ ЭКОЛОГИЧЕСКОЙ НЕСПРАВЕДЛИВОСТИ</vt:lpstr>
      <vt:lpstr>«ЗАВОДЫ СМЕРТИ» В ПОВОЛЖЬЕ </vt:lpstr>
      <vt:lpstr>«ЗАВОДЫ СМЕРТИ» В ПОВОЛЖЬЕ </vt:lpstr>
      <vt:lpstr>«ЗАВОДЫ СМЕРТИ» В ПОВОЛЖЬЕ </vt:lpstr>
      <vt:lpstr>ЧТО ТАКОЕ ОТХОДЫ  I И II КЛАССОВ ОПАСНОСТИ</vt:lpstr>
      <vt:lpstr>Всего в Федеральном Классификаторе отходов  444 вида отходов  I и II классов опасности </vt:lpstr>
      <vt:lpstr>СХЕМА РЕАЛИЗАЦИИ ПРОЕКТА</vt:lpstr>
      <vt:lpstr>РЕЗОНЫ ФГУП «РОСРАО»</vt:lpstr>
      <vt:lpstr>ВИРТУАЛЬНЫЕ «ПЛЮШКИ» ДЛЯ РЕГИОНОВ</vt:lpstr>
      <vt:lpstr>ЭКОЛОГИЧЕСКАЯ АРТИКУЛЯЦИЯ   ДЛЯ НАСЕЛЕНИЯ</vt:lpstr>
      <vt:lpstr>Слайд 17</vt:lpstr>
      <vt:lpstr>ЛОЖЬ И КРИВДА РОСАТОМА</vt:lpstr>
      <vt:lpstr>ЛОЖЬ И КРИВДА РОСАТОМА</vt:lpstr>
      <vt:lpstr>ЛОЖЬ И КРИВДА РОСАТОМА</vt:lpstr>
      <vt:lpstr>ПОЧЕМУ ЭКОЛОГИ НЕ ПОДДЕРЖИВАЮТ  «ЭКОЛОГИЧЕСКИЙ» ПРОЕКТ РОСАТОМА</vt:lpstr>
      <vt:lpstr>ПОЧЕМУ ЭКОЛОГИ НЕ ПОДДЕРЖИВАЮТ  «ЭКОЛОГИЧЕСКИЙ» ПРОЕКТ РОСАТОМА </vt:lpstr>
      <vt:lpstr>ПОЧЕМУ ЖИТЕЛИ ВЫСТУПАЮТ ПРОТИВ СЖИГАНИЯ ОТХОДОВ</vt:lpstr>
      <vt:lpstr>ПОЧЕМУ ЖИТЕЛИ ВЫСТУПАЮТ ПРОТИВ СЖИГАНИЯ ОТХОДОВ</vt:lpstr>
      <vt:lpstr>НАРУШЕНИЕ ПРАВ ГРАЖДАН </vt:lpstr>
    </vt:vector>
  </TitlesOfParts>
  <Company>APR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Andray Pinchuk</dc:creator>
  <cp:lastModifiedBy>Olga Pitsunova</cp:lastModifiedBy>
  <cp:revision>32</cp:revision>
  <dcterms:created xsi:type="dcterms:W3CDTF">2019-08-17T21:03:23Z</dcterms:created>
  <dcterms:modified xsi:type="dcterms:W3CDTF">2019-08-19T21:33:53Z</dcterms:modified>
</cp:coreProperties>
</file>