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60" r:id="rId4"/>
    <p:sldId id="262" r:id="rId5"/>
    <p:sldId id="261" r:id="rId6"/>
    <p:sldId id="265" r:id="rId7"/>
    <p:sldId id="266" r:id="rId8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0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2B700-FF4D-41A8-A4AD-2F756E47AF38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D6BF0-9401-403A-AF85-143DCFAB7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69144-DD92-450A-A431-52191E95B086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10A40-567B-41AB-8058-AD49CEED7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7971D-2AB7-4CC0-B86D-6EC20947A620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574BB-21E0-4CD4-B992-D3F98BA0B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D04C-73F1-43C9-A928-6937AEA6FF77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78CB9-336E-4657-8142-9E1356803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A0E8D-7265-4908-8A35-55D7BF027725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CC2A1-36ED-4EBB-B688-B76386CC6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CE21C-81B2-4328-B885-93C85795A8B0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6DA58-C2CD-4B16-82FC-2C36777A9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5F21B-ADB4-46B6-9856-6FC4E63D4D29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08CF5-4993-495D-A704-7AEAA0681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9DF39-ECE6-4B56-87F5-9B7902E0D0E4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0B8C0-E6E6-4DEF-B0F5-BC90CB0E6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47FC5-EC22-46AC-9706-DCB34AEB7613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2E9A8-AE03-4697-8E75-0D91D9079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2A894-846D-44E1-B453-03B2504E5235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4ADEA-CD42-4BEB-875F-B20A64816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F0C5-E2E7-4A9F-A312-1B3469DB8B74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4A58-47F6-4F45-9C75-76FA9AF73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A1208-0CE9-4D99-9AD8-F68C1B3C5CD2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29020-7909-4111-A5F8-5F7961E52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0D978-7036-40EB-BB91-6DCFCB89213A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AAA68-2C68-42D8-A264-97409D791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5A9E7-4552-434C-9D02-BFFD4D69AF01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A68AD-3296-418D-815B-186AE504A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B7FD9-B805-4792-8760-310C8C3546E1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A68BC-8C4E-416C-8410-9143069A6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01D46-5365-43FA-9B3B-9D3D329B53C9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BDAA7-6E38-4E60-B2CD-FAC35F829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B0F081-17C1-4847-B7B8-A33BD0E480F8}" type="datetimeFigureOut">
              <a:rPr lang="ru-RU"/>
              <a:pPr>
                <a:defRPr/>
              </a:pPr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9DC599-27F0-4FC0-8A86-450941A3C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2233613" y="1143000"/>
            <a:ext cx="8915400" cy="2262188"/>
          </a:xfrm>
        </p:spPr>
        <p:txBody>
          <a:bodyPr/>
          <a:lstStyle/>
          <a:p>
            <a:r>
              <a:rPr lang="ru-RU" sz="3600" b="1" smtClean="0"/>
              <a:t>О праве доступа к информации о загрязнении окружающей среды. </a:t>
            </a:r>
            <a:br>
              <a:rPr lang="ru-RU" sz="3600" b="1" smtClean="0"/>
            </a:br>
            <a:r>
              <a:rPr lang="ru-RU" sz="3600" b="1" smtClean="0"/>
              <a:t>Тенденция сокрытия информации природоохранными органами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94300" y="4445000"/>
            <a:ext cx="6450013" cy="11557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b="1" dirty="0"/>
              <a:t>Андрей Пинчук, </a:t>
            </a:r>
            <a:endParaRPr lang="en-US" sz="2000" b="1" dirty="0" smtClean="0"/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b="1" dirty="0" smtClean="0"/>
              <a:t>Центр </a:t>
            </a:r>
            <a:r>
              <a:rPr lang="ru-RU" sz="2000" b="1" dirty="0"/>
              <a:t>содействия экологическим </a:t>
            </a:r>
            <a:r>
              <a:rPr lang="ru-RU" sz="2000" b="1" dirty="0" smtClean="0"/>
              <a:t>инициативам</a:t>
            </a:r>
            <a:endParaRPr lang="ru-RU" sz="2000" dirty="0"/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5678488" y="6270625"/>
            <a:ext cx="835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  <a:latin typeface="Times New Roman" pitchFamily="18" charset="0"/>
              </a:rPr>
              <a:t>2019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3725" y="190500"/>
            <a:ext cx="8039100" cy="1125538"/>
          </a:xfrm>
        </p:spPr>
        <p:txBody>
          <a:bodyPr>
            <a:normAutofit/>
          </a:bodyPr>
          <a:lstStyle/>
          <a:p>
            <a:pPr algn="ctr"/>
            <a:r>
              <a:rPr lang="ru-RU" b="1" smtClean="0"/>
              <a:t>ЗАГРЯЗНЕНИЕ АТМОСФЕРНОГО ВОЗДУХА </a:t>
            </a:r>
            <a:r>
              <a:rPr lang="ru-RU" b="1" smtClean="0">
                <a:latin typeface="Arial" charset="0"/>
              </a:rPr>
              <a:t>и</a:t>
            </a:r>
            <a:r>
              <a:rPr lang="ru-RU" b="1" smtClean="0"/>
              <a:t> ЖИЗНЬ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900" y="1511300"/>
            <a:ext cx="10340975" cy="5346700"/>
          </a:xfrm>
        </p:spPr>
        <p:txBody>
          <a:bodyPr/>
          <a:lstStyle/>
          <a:p>
            <a:r>
              <a:rPr lang="ru-RU" sz="2000" b="1" smtClean="0"/>
              <a:t>Уровень загрязнения атмосферного воздуха является наиболее низким в странах с высоким уровнем дохода, </a:t>
            </a:r>
          </a:p>
          <a:p>
            <a:pPr>
              <a:buFont typeface="Wingdings 3" pitchFamily="18" charset="2"/>
              <a:buNone/>
            </a:pPr>
            <a:endParaRPr lang="ru-RU" sz="800" b="1" smtClean="0"/>
          </a:p>
          <a:p>
            <a:r>
              <a:rPr lang="ru-RU" sz="2000" b="1" smtClean="0"/>
              <a:t>Даже в странах с высоким уровнем доходов загрязнение воздуха в крупных городах  приводит к снижению средней продолжительности жизни на  2-24 месяца в зависимости от уровня загрязнения. </a:t>
            </a: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/>
          <a:srcRect t="-1434" r="11951"/>
          <a:stretch>
            <a:fillRect/>
          </a:stretch>
        </p:blipFill>
        <p:spPr bwMode="auto">
          <a:xfrm>
            <a:off x="3109913" y="3786188"/>
            <a:ext cx="547052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262188" y="242888"/>
            <a:ext cx="8910637" cy="1281112"/>
          </a:xfrm>
        </p:spPr>
        <p:txBody>
          <a:bodyPr/>
          <a:lstStyle/>
          <a:p>
            <a:pPr algn="ctr"/>
            <a:r>
              <a:rPr lang="ru-RU" b="1" smtClean="0"/>
              <a:t>Как задыхался Саратов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4500" y="1270000"/>
            <a:ext cx="9802813" cy="5270500"/>
          </a:xfrm>
        </p:spPr>
        <p:txBody>
          <a:bodyPr/>
          <a:lstStyle/>
          <a:p>
            <a:r>
              <a:rPr lang="ru-RU" sz="2000" b="1" smtClean="0"/>
              <a:t>Жители Саратова в течение нескольких месяцев жаловались на резкий запах, сопровождающийся симптомами токсичного отравления. </a:t>
            </a:r>
          </a:p>
          <a:p>
            <a:r>
              <a:rPr lang="ru-RU" sz="2000" b="1" smtClean="0"/>
              <a:t>Надзорные органы отчитались, что все в порядке. Превышений ПДК нет. Источник запаха не обнаружен.</a:t>
            </a:r>
          </a:p>
          <a:p>
            <a:r>
              <a:rPr lang="ru-RU" sz="2000" b="1" smtClean="0"/>
              <a:t>Общественный резонанс с поддержкой СМИ вынудил их принять более серьезные меры к выявлению источника. </a:t>
            </a:r>
          </a:p>
          <a:p>
            <a:r>
              <a:rPr lang="ru-RU" sz="2000" b="1" smtClean="0"/>
              <a:t>Через 4 месяца Министерство природы сделало заявление, что установлены некие загрязнители одного из предприятий нефтехимической отрасли.</a:t>
            </a:r>
          </a:p>
          <a:p>
            <a:r>
              <a:rPr lang="ru-RU" sz="2000" b="1" smtClean="0"/>
              <a:t>Еще через месяц прокуратура сообщила, что ею внесено предупреждение </a:t>
            </a:r>
            <a:r>
              <a:rPr lang="ru-RU" sz="2000" b="1" smtClean="0">
                <a:latin typeface="Arial" charset="0"/>
              </a:rPr>
              <a:t>«</a:t>
            </a:r>
            <a:r>
              <a:rPr lang="ru-RU" sz="2000" b="1" smtClean="0"/>
              <a:t>Саратов</a:t>
            </a:r>
            <a:r>
              <a:rPr lang="ru-RU" sz="2000" b="1" smtClean="0">
                <a:latin typeface="Arial" charset="0"/>
              </a:rPr>
              <a:t>оргсинтезу»</a:t>
            </a:r>
            <a:r>
              <a:rPr lang="ru-RU" sz="2000" b="1" smtClean="0"/>
              <a:t> об отсутствии контроля эффективности работы газоочистного оборудования при НМУ.</a:t>
            </a:r>
          </a:p>
          <a:p>
            <a:r>
              <a:rPr lang="ru-RU" sz="2000" b="1" smtClean="0"/>
              <a:t>Но и в релизе прокуратуры не было ни слова о том, каким же загрязняющими веществами травились саратовцы в течение 5 мес.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0050" y="217488"/>
            <a:ext cx="8882063" cy="838200"/>
          </a:xfrm>
        </p:spPr>
        <p:txBody>
          <a:bodyPr>
            <a:normAutofit/>
          </a:bodyPr>
          <a:lstStyle/>
          <a:p>
            <a:pPr algn="ctr"/>
            <a:r>
              <a:rPr lang="ru-RU" b="1" smtClean="0">
                <a:latin typeface="Arial" charset="0"/>
              </a:rPr>
              <a:t>Надзорные органы отмалчиваются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0988" y="1146175"/>
            <a:ext cx="9748837" cy="5126038"/>
          </a:xfrm>
        </p:spPr>
        <p:txBody>
          <a:bodyPr>
            <a:normAutofit/>
          </a:bodyPr>
          <a:lstStyle/>
          <a:p>
            <a:r>
              <a:rPr lang="ru-RU" b="1" smtClean="0"/>
              <a:t>Больше недели в г.Энгельс горел полигон при комплексе уничтожения ТКО, дым затянул окрестности и достиг центра города, надзорные органы все это время утверждали, что все в пределах нормы и здоровью жителей ничего не угрожает.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Особенно удивляет позиция Роспотребнадзора, ведь именно главные санитарные врачи обязаны информировать население о санитарно-эпидемиологической обстановке и о мерах по обеспечению санитарно-эпидемиологического благополучия населения.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При этом у  Роспотребнадзора есть нормативы, которые обязывают информировать граждан о загрязнении атмосферного воздуха, однако в них не указано, в каком формате и объёме следует это делать. 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Аналогичная ситуация со строительством объект уничтожения отходов 1-2 класса опасности в п. Горный - ни перечень отходов, ни технологии не озвучиваются</a:t>
            </a:r>
          </a:p>
          <a:p>
            <a:r>
              <a:rPr lang="ru-RU" b="1" smtClean="0"/>
              <a:t>Из Докладов регионального минприроды с 2014 года вообще исчезла информация об образующихся отходах даже по основным предприятиям -  загрязнителям</a:t>
            </a:r>
          </a:p>
          <a:p>
            <a:pPr>
              <a:lnSpc>
                <a:spcPct val="90000"/>
              </a:lnSpc>
            </a:pPr>
            <a:endParaRPr lang="ru-RU" b="1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9588" y="141288"/>
            <a:ext cx="8912225" cy="128111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smal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Народный </a:t>
            </a:r>
            <a:r>
              <a:rPr lang="ru-RU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мониторинг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5575" y="982663"/>
            <a:ext cx="9740900" cy="53768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200" b="1" i="1" smtClean="0"/>
              <a:t>Ситуация настолько распространенная, что экоактивисты во многих городах начали сами вести мониторинг загрязнения атмосферного воздуха. 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 sz="800" b="1" smtClean="0"/>
          </a:p>
          <a:p>
            <a:pPr>
              <a:lnSpc>
                <a:spcPct val="90000"/>
              </a:lnSpc>
            </a:pPr>
            <a:r>
              <a:rPr lang="ru-RU" sz="2200" b="1" smtClean="0"/>
              <a:t>Произошел расцвет региональных «народных» систем мониторинга. Это такие движения как </a:t>
            </a:r>
            <a:r>
              <a:rPr lang="ru-RU" sz="2200" b="1" i="1" smtClean="0"/>
              <a:t>«Челябинск Дыши»,</a:t>
            </a:r>
            <a:r>
              <a:rPr lang="ru-RU" sz="2200" b="1" smtClean="0"/>
              <a:t> </a:t>
            </a:r>
            <a:r>
              <a:rPr lang="ru-RU" sz="2200" b="1" i="1" smtClean="0"/>
              <a:t>«Красноярск.Небо», «Воздух Саратова». </a:t>
            </a:r>
          </a:p>
          <a:p>
            <a:pPr>
              <a:lnSpc>
                <a:spcPct val="90000"/>
              </a:lnSpc>
            </a:pPr>
            <a:endParaRPr lang="ru-RU" sz="800" b="1" smtClean="0"/>
          </a:p>
          <a:p>
            <a:pPr>
              <a:lnSpc>
                <a:spcPct val="90000"/>
              </a:lnSpc>
            </a:pPr>
            <a:r>
              <a:rPr lang="ru-RU" sz="2200" b="1" smtClean="0"/>
              <a:t>А Гринпис России вместе с порталом «Такие дела» запустил спецпроект </a:t>
            </a:r>
            <a:r>
              <a:rPr lang="ru-RU" sz="2200" b="1" i="1" smtClean="0"/>
              <a:t>«Непрозрачно, как воздух» по </a:t>
            </a:r>
            <a:r>
              <a:rPr lang="ru-RU" sz="2200" b="1" smtClean="0"/>
              <a:t>исследованию качества воздуха (на диоксида азота) в восьми городах – Москве, СанктПетербурге, Екатеринбурге, Казани, Нижнем Новгороде, Самаре, Ростове</a:t>
            </a:r>
            <a:r>
              <a:rPr lang="en-US" sz="2200" b="1" smtClean="0"/>
              <a:t> </a:t>
            </a:r>
            <a:r>
              <a:rPr lang="ru-RU" sz="2200" b="1" smtClean="0"/>
              <a:t>на</a:t>
            </a:r>
            <a:r>
              <a:rPr lang="en-US" sz="2200" b="1" smtClean="0"/>
              <a:t> </a:t>
            </a:r>
            <a:r>
              <a:rPr lang="ru-RU" sz="2200" b="1" smtClean="0"/>
              <a:t>Дону и Воронеже.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 sz="1200" b="1" smtClean="0"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 3" pitchFamily="18" charset="2"/>
              <a:buNone/>
            </a:pPr>
            <a:r>
              <a:rPr lang="ru-RU" sz="2400" b="1" smtClean="0">
                <a:latin typeface="Arial" charset="0"/>
              </a:rPr>
              <a:t>Аналогичная ситуация – по всем проблемам,              требующим вмешательства природоохранных органов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54200" y="0"/>
            <a:ext cx="8912225" cy="1281113"/>
          </a:xfrm>
        </p:spPr>
        <p:txBody>
          <a:bodyPr>
            <a:normAutofit/>
          </a:bodyPr>
          <a:lstStyle/>
          <a:p>
            <a:pPr algn="ctr"/>
            <a:r>
              <a:rPr lang="ru-RU" sz="3200" b="1" smtClean="0"/>
              <a:t>ЗАКОНЫ, ГАРАНТИРУЮЩИЕ ДОСТУП </a:t>
            </a:r>
            <a:br>
              <a:rPr lang="ru-RU" sz="3200" b="1" smtClean="0"/>
            </a:br>
            <a:r>
              <a:rPr lang="ru-RU" sz="3200" b="1" smtClean="0"/>
              <a:t>К ЭКОЛОГИЧЕСКОЙ ИНФОРМАЦИИ</a:t>
            </a:r>
            <a:endParaRPr lang="ru-RU" sz="3200" smtClean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73225" y="1344613"/>
            <a:ext cx="9790113" cy="4868862"/>
          </a:xfrm>
        </p:spPr>
        <p:txBody>
          <a:bodyPr/>
          <a:lstStyle/>
          <a:p>
            <a:r>
              <a:rPr lang="ru-RU" b="1" smtClean="0"/>
              <a:t>Право на доступ к экологической информации гражданам гарантировано статьями 24, 29 и 42 Конституции РФ, статьями 12 и 13 Закон РФ „Об охране окружающей природной среды“, статьями 8 и 9 Закона РФ „О санитарно-эпидемиологическом благополучии населения“.</a:t>
            </a:r>
          </a:p>
          <a:p>
            <a:r>
              <a:rPr lang="ru-RU" b="1" smtClean="0"/>
              <a:t>Федеральный закон «Об охране атмосферного воздуха» закрепляет право граждан, юридических лиц и общественных объединений на информацию о состоянии атмосферного воздуха, его загрязнении, а также об источниках загрязнения атмосферного воздуха и вредного физического воздействия на него.</a:t>
            </a:r>
          </a:p>
          <a:p>
            <a:r>
              <a:rPr lang="ru-RU" b="1" smtClean="0"/>
              <a:t>ФЗ «О коммерческой тайне» закреплено, что «сведения о загрязнении окружающей среды, состоянии противопожарной безопасности, санитарно-эпидемиологической и радиационной обстановке, безопасности пищевых продуктов и других факторах, оказывающих негативное воздействие на обеспечение безопасного функционирования производственных объектов, безопасности каждого гражданина и безопасности населения в целом» не могут быть коммерческой тайной.</a:t>
            </a:r>
          </a:p>
          <a:p>
            <a:endParaRPr lang="ru-RU" b="1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188" y="230188"/>
            <a:ext cx="8912225" cy="7461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Что дальше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6225" y="960438"/>
            <a:ext cx="9359900" cy="5710237"/>
          </a:xfrm>
        </p:spPr>
        <p:txBody>
          <a:bodyPr/>
          <a:lstStyle/>
          <a:p>
            <a:pPr algn="ctr">
              <a:buFont typeface="Wingdings 3" pitchFamily="18" charset="2"/>
              <a:buNone/>
            </a:pPr>
            <a:r>
              <a:rPr lang="ru-RU" sz="2000" b="1" smtClean="0"/>
              <a:t>Замалчивание и сокрытие информации стало повсеместным явлением, </a:t>
            </a:r>
          </a:p>
          <a:p>
            <a:pPr algn="ctr">
              <a:buFont typeface="Wingdings 3" pitchFamily="18" charset="2"/>
              <a:buNone/>
            </a:pPr>
            <a:r>
              <a:rPr lang="ru-RU" sz="2000" b="1" smtClean="0"/>
              <a:t>в результате население и общественность поставлены в условия невозможности защиты своих прав и окружающей среды </a:t>
            </a:r>
          </a:p>
          <a:p>
            <a:r>
              <a:rPr lang="ru-RU" sz="2000" b="1" smtClean="0"/>
              <a:t>Развивать систему народного мониторинга</a:t>
            </a:r>
          </a:p>
          <a:p>
            <a:pPr>
              <a:buFont typeface="Wingdings 3" pitchFamily="18" charset="2"/>
              <a:buNone/>
            </a:pPr>
            <a:r>
              <a:rPr lang="ru-RU" sz="2000" b="1" smtClean="0"/>
              <a:t>	</a:t>
            </a:r>
            <a:r>
              <a:rPr lang="ru-RU" b="1" i="1" smtClean="0"/>
              <a:t>В условиях информационного вакуума система народного мониторинга и независимых исследования могут быть важной составляющей работы по раскрытию информации</a:t>
            </a:r>
          </a:p>
          <a:p>
            <a:pPr>
              <a:buFont typeface="Wingdings 3" pitchFamily="18" charset="2"/>
              <a:buNone/>
            </a:pPr>
            <a:r>
              <a:rPr lang="ru-RU" b="1" i="1" smtClean="0"/>
              <a:t>	Альтернативная информация вынудит чиновников приводить свои аргументы и предоставлять свои данные. </a:t>
            </a:r>
          </a:p>
          <a:p>
            <a:r>
              <a:rPr lang="ru-RU" sz="2000" b="1" smtClean="0"/>
              <a:t>Добиваться получения информации используя тактику общественного давления</a:t>
            </a:r>
          </a:p>
          <a:p>
            <a:r>
              <a:rPr lang="ru-RU" sz="2000" b="1" smtClean="0"/>
              <a:t>Развернуть широкую общественную кампанию по возвращению населению прав на доступ к экологической информации</a:t>
            </a:r>
          </a:p>
          <a:p>
            <a:r>
              <a:rPr lang="ru-RU" sz="2000" b="1" smtClean="0"/>
              <a:t>Использовать суды (хотя малоперспективно)</a:t>
            </a:r>
          </a:p>
          <a:p>
            <a:r>
              <a:rPr lang="ru-RU" sz="2000" b="1" smtClean="0"/>
              <a:t>… ?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127</TotalTime>
  <Words>571</Words>
  <Application>Microsoft Office PowerPoint</Application>
  <PresentationFormat>Произвольный</PresentationFormat>
  <Paragraphs>43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17</vt:i4>
      </vt:variant>
      <vt:variant>
        <vt:lpstr>Заголовки слайдов</vt:lpstr>
      </vt:variant>
      <vt:variant>
        <vt:i4>7</vt:i4>
      </vt:variant>
    </vt:vector>
  </HeadingPairs>
  <TitlesOfParts>
    <vt:vector size="29" baseType="lpstr">
      <vt:lpstr>Century Gothic</vt:lpstr>
      <vt:lpstr>Arial</vt:lpstr>
      <vt:lpstr>Wingdings 3</vt:lpstr>
      <vt:lpstr>Calibri</vt:lpstr>
      <vt:lpstr>Times New Roman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О праве доступа к информации о загрязнении окружающей среды.  Тенденция сокрытия информации природоохранными органами</vt:lpstr>
      <vt:lpstr>ЗАГРЯЗНЕНИЕ АТМОСФЕРНОГО ВОЗДУХА и ЖИЗНЬ</vt:lpstr>
      <vt:lpstr>Как задыхался Саратов</vt:lpstr>
      <vt:lpstr>Надзорные органы отмалчиваются</vt:lpstr>
      <vt:lpstr>НАРОДНЫЙ МОНИТОРИНГ</vt:lpstr>
      <vt:lpstr>ЗАКОНЫ, ГАРАНТИРУЮЩИЕ ДОСТУП  К ЭКОЛОГИЧЕСКОЙ ИНФОРМАЦИИ</vt:lpstr>
      <vt:lpstr>ЧТО ДАЛЬШЕ</vt:lpstr>
    </vt:vector>
  </TitlesOfParts>
  <Company>APR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праве доступа к информации о загрязнении окружающей среды.  Тенденция сокрытия информации природоохранными органами</dc:title>
  <dc:creator>Andray Pinchuk</dc:creator>
  <cp:lastModifiedBy>Olga Pitsunova</cp:lastModifiedBy>
  <cp:revision>10</cp:revision>
  <dcterms:created xsi:type="dcterms:W3CDTF">2019-08-18T02:17:08Z</dcterms:created>
  <dcterms:modified xsi:type="dcterms:W3CDTF">2019-08-19T20:18:03Z</dcterms:modified>
</cp:coreProperties>
</file>